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84" r:id="rId8"/>
    <p:sldId id="262" r:id="rId9"/>
    <p:sldId id="265" r:id="rId10"/>
    <p:sldId id="266" r:id="rId11"/>
    <p:sldId id="267" r:id="rId12"/>
    <p:sldId id="268" r:id="rId13"/>
    <p:sldId id="288" r:id="rId14"/>
    <p:sldId id="269" r:id="rId15"/>
    <p:sldId id="270" r:id="rId16"/>
    <p:sldId id="271" r:id="rId17"/>
    <p:sldId id="285" r:id="rId18"/>
    <p:sldId id="291" r:id="rId19"/>
    <p:sldId id="272" r:id="rId20"/>
    <p:sldId id="273" r:id="rId21"/>
    <p:sldId id="274" r:id="rId22"/>
    <p:sldId id="286" r:id="rId23"/>
    <p:sldId id="275" r:id="rId24"/>
    <p:sldId id="276" r:id="rId25"/>
    <p:sldId id="277" r:id="rId26"/>
    <p:sldId id="278" r:id="rId27"/>
    <p:sldId id="287" r:id="rId28"/>
    <p:sldId id="279" r:id="rId29"/>
    <p:sldId id="280" r:id="rId30"/>
    <p:sldId id="281" r:id="rId31"/>
    <p:sldId id="282" r:id="rId32"/>
    <p:sldId id="263" r:id="rId33"/>
    <p:sldId id="293" r:id="rId34"/>
    <p:sldId id="294" r:id="rId35"/>
    <p:sldId id="292" r:id="rId36"/>
    <p:sldId id="283" r:id="rId37"/>
    <p:sldId id="289" r:id="rId38"/>
    <p:sldId id="290" r:id="rId3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07/03/2016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07/03/2016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1196752"/>
            <a:ext cx="7772400" cy="4536504"/>
          </a:xfrm>
          <a:solidFill>
            <a:schemeClr val="accent3">
              <a:lumMod val="40000"/>
              <a:lumOff val="60000"/>
            </a:schemeClr>
          </a:solidFill>
          <a:effectLst>
            <a:glow rad="139700">
              <a:schemeClr val="accent2">
                <a:satMod val="175000"/>
                <a:alpha val="40000"/>
              </a:schemeClr>
            </a:glow>
          </a:effectLst>
          <a:scene3d>
            <a:camera prst="orthographicFront"/>
            <a:lightRig rig="threePt" dir="t"/>
          </a:scene3d>
          <a:sp3d>
            <a:bevelT w="165100" prst="coolSlant"/>
          </a:sp3d>
        </p:spPr>
        <p:txBody>
          <a:bodyPr>
            <a:normAutofit fontScale="90000"/>
          </a:bodyPr>
          <a:lstStyle/>
          <a:p>
            <a:r>
              <a:rPr lang="es-CO" sz="5400" dirty="0" smtClean="0">
                <a:latin typeface="Algerian" pitchFamily="82" charset="0"/>
              </a:rPr>
              <a:t>PARA SABER SI ES VERDAD, </a:t>
            </a:r>
            <a:br>
              <a:rPr lang="es-CO" sz="5400" dirty="0" smtClean="0">
                <a:latin typeface="Algerian" pitchFamily="82" charset="0"/>
              </a:rPr>
            </a:br>
            <a:r>
              <a:rPr lang="es-CO" sz="5400" dirty="0" smtClean="0">
                <a:latin typeface="Algerian" pitchFamily="82" charset="0"/>
              </a:rPr>
              <a:t>ESPERA EL CUMPLIMIENTO DE TODO: </a:t>
            </a:r>
            <a:br>
              <a:rPr lang="es-CO" sz="5400" dirty="0" smtClean="0">
                <a:latin typeface="Algerian" pitchFamily="82" charset="0"/>
              </a:rPr>
            </a:br>
            <a:r>
              <a:rPr lang="es-CO" sz="6700" dirty="0" smtClean="0">
                <a:solidFill>
                  <a:srgbClr val="FF0000"/>
                </a:solidFill>
                <a:latin typeface="Algerian" pitchFamily="82" charset="0"/>
              </a:rPr>
              <a:t>MENOS ESTO</a:t>
            </a:r>
            <a:endParaRPr lang="es-CO" sz="6700" dirty="0">
              <a:solidFill>
                <a:srgbClr val="FF0000"/>
              </a:solidFill>
              <a:latin typeface="Algerian" pitchFamily="82" charset="0"/>
            </a:endParaRPr>
          </a:p>
        </p:txBody>
      </p:sp>
    </p:spTree>
    <p:extLst>
      <p:ext uri="{BB962C8B-B14F-4D97-AF65-F5344CB8AC3E}">
        <p14:creationId xmlns:p14="http://schemas.microsoft.com/office/powerpoint/2010/main" val="54457981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1143000"/>
          </a:xfrm>
          <a:solidFill>
            <a:schemeClr val="accent3">
              <a:lumMod val="40000"/>
              <a:lumOff val="60000"/>
            </a:schemeClr>
          </a:solidFill>
          <a:scene3d>
            <a:camera prst="orthographicFront"/>
            <a:lightRig rig="threePt" dir="t"/>
          </a:scene3d>
          <a:sp3d>
            <a:bevelT w="139700" prst="cross"/>
          </a:sp3d>
        </p:spPr>
        <p:txBody>
          <a:bodyPr>
            <a:noAutofit/>
          </a:bodyPr>
          <a:lstStyle/>
          <a:p>
            <a:r>
              <a:rPr lang="es-CO" sz="2400" b="1" dirty="0"/>
              <a:t>PARA SABER SI ES VERDAD, </a:t>
            </a:r>
            <a:r>
              <a:rPr lang="es-CO" sz="2400" b="1" dirty="0" smtClean="0"/>
              <a:t>ESPERA </a:t>
            </a:r>
            <a:r>
              <a:rPr lang="es-CO" sz="2400" b="1" dirty="0"/>
              <a:t>EL CUMPLIMIENTO DE TODO: </a:t>
            </a:r>
            <a:br>
              <a:rPr lang="es-CO" sz="2400" b="1" dirty="0"/>
            </a:br>
            <a:r>
              <a:rPr lang="es-CO" sz="3200" b="1" u="sng" dirty="0">
                <a:solidFill>
                  <a:srgbClr val="FF0000"/>
                </a:solidFill>
              </a:rPr>
              <a:t>MENOS ESTO</a:t>
            </a:r>
          </a:p>
        </p:txBody>
      </p:sp>
      <p:sp>
        <p:nvSpPr>
          <p:cNvPr id="3" name="2 Marcador de contenido"/>
          <p:cNvSpPr>
            <a:spLocks noGrp="1"/>
          </p:cNvSpPr>
          <p:nvPr>
            <p:ph idx="1"/>
          </p:nvPr>
        </p:nvSpPr>
        <p:spPr>
          <a:xfrm>
            <a:off x="457200" y="1600200"/>
            <a:ext cx="8229600" cy="4925144"/>
          </a:xfrm>
          <a:solidFill>
            <a:schemeClr val="accent4">
              <a:lumMod val="40000"/>
              <a:lumOff val="60000"/>
            </a:schemeClr>
          </a:solidFill>
          <a:scene3d>
            <a:camera prst="orthographicFront"/>
            <a:lightRig rig="threePt" dir="t"/>
          </a:scene3d>
          <a:sp3d>
            <a:bevelT w="165100" prst="coolSlant"/>
          </a:sp3d>
        </p:spPr>
        <p:txBody>
          <a:bodyPr>
            <a:normAutofit/>
          </a:bodyPr>
          <a:lstStyle/>
          <a:p>
            <a:pPr marL="400050" lvl="1" indent="0">
              <a:buNone/>
            </a:pPr>
            <a:endParaRPr lang="es-CO" sz="3200" b="1" dirty="0" smtClean="0">
              <a:latin typeface="Agency FB" pitchFamily="34" charset="0"/>
            </a:endParaRPr>
          </a:p>
          <a:p>
            <a:pPr marL="400050" lvl="1" indent="0">
              <a:buNone/>
            </a:pPr>
            <a:r>
              <a:rPr lang="es-CO" sz="3200" b="1" dirty="0" smtClean="0">
                <a:latin typeface="Agency FB" pitchFamily="34" charset="0"/>
              </a:rPr>
              <a:t>«Y </a:t>
            </a:r>
            <a:r>
              <a:rPr lang="es-CO" sz="3200" b="1" dirty="0">
                <a:latin typeface="Agency FB" pitchFamily="34" charset="0"/>
              </a:rPr>
              <a:t>si dijeres en tu corazón: ¿Cómo conoceremos la palabra que Jehová no ha hablado</a:t>
            </a:r>
            <a:r>
              <a:rPr lang="es-CO" sz="3200" b="1" dirty="0" smtClean="0">
                <a:latin typeface="Agency FB" pitchFamily="34" charset="0"/>
              </a:rPr>
              <a:t>?; </a:t>
            </a:r>
            <a:r>
              <a:rPr lang="es-CO" sz="3200" b="1" dirty="0">
                <a:latin typeface="Agency FB" pitchFamily="34" charset="0"/>
              </a:rPr>
              <a:t>22 si el profeta hablare en nombre de Jehová, y no se cumpliere lo que dijo, ni aconteciere, es palabra que Jehová no ha hablado; con presunción la habló el tal profeta; no tengas temor de </a:t>
            </a:r>
            <a:r>
              <a:rPr lang="es-CO" sz="3200" b="1" dirty="0" smtClean="0">
                <a:latin typeface="Agency FB" pitchFamily="34" charset="0"/>
              </a:rPr>
              <a:t>él»</a:t>
            </a:r>
            <a:r>
              <a:rPr lang="es-CO" sz="2400" dirty="0" smtClean="0"/>
              <a:t>. </a:t>
            </a:r>
          </a:p>
          <a:p>
            <a:pPr marL="0" indent="0" algn="r">
              <a:buNone/>
            </a:pPr>
            <a:r>
              <a:rPr lang="es-CO" b="1" u="sng" dirty="0" smtClean="0">
                <a:solidFill>
                  <a:srgbClr val="FF0000"/>
                </a:solidFill>
              </a:rPr>
              <a:t>Deuteronomio 18:21,22</a:t>
            </a:r>
            <a:r>
              <a:rPr lang="es-CO" dirty="0" smtClean="0"/>
              <a:t>.</a:t>
            </a:r>
            <a:endParaRPr lang="es-CO" dirty="0"/>
          </a:p>
        </p:txBody>
      </p:sp>
    </p:spTree>
    <p:extLst>
      <p:ext uri="{BB962C8B-B14F-4D97-AF65-F5344CB8AC3E}">
        <p14:creationId xmlns:p14="http://schemas.microsoft.com/office/powerpoint/2010/main" val="413677379"/>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3">
              <a:lumMod val="40000"/>
              <a:lumOff val="60000"/>
            </a:schemeClr>
          </a:solidFill>
          <a:scene3d>
            <a:camera prst="orthographicFront"/>
            <a:lightRig rig="threePt" dir="t"/>
          </a:scene3d>
          <a:sp3d>
            <a:bevelT w="165100" prst="coolSlant"/>
          </a:sp3d>
        </p:spPr>
        <p:txBody>
          <a:bodyPr>
            <a:normAutofit fontScale="92500" lnSpcReduction="20000"/>
          </a:bodyPr>
          <a:lstStyle/>
          <a:p>
            <a:r>
              <a:rPr lang="es-CO" sz="2800" dirty="0" smtClean="0"/>
              <a:t>Hay profecías dichas por un profeta, que no es tan riesgoso creerlas o no creerlas, hay otras como el recalentamiento global, dicha por Isaías 30:26, 686 años a.C., Que comenzó a cumplirse en el año 2000 d.C., o sea 2686 años después. </a:t>
            </a:r>
          </a:p>
          <a:p>
            <a:pPr lvl="1"/>
            <a:endParaRPr lang="es-CO" sz="2400" dirty="0" smtClean="0"/>
          </a:p>
          <a:p>
            <a:pPr lvl="1"/>
            <a:r>
              <a:rPr lang="es-CO" dirty="0" smtClean="0"/>
              <a:t>¿Quién de los que le escucho decir esta profecía a Isaías vive hoy, para saber si esto era cierto o no?  ¡Si la persona más longeva que haya existido sobre la tierra fue Matusalén, y solo vivó 969 años! </a:t>
            </a:r>
            <a:r>
              <a:rPr lang="es-CO" dirty="0" smtClean="0">
                <a:solidFill>
                  <a:srgbClr val="FF0000"/>
                </a:solidFill>
              </a:rPr>
              <a:t>(ver Gen.5:27).</a:t>
            </a:r>
          </a:p>
          <a:p>
            <a:endParaRPr lang="es-CO" sz="2800" dirty="0" smtClean="0"/>
          </a:p>
          <a:p>
            <a:r>
              <a:rPr lang="es-CO" sz="2800" dirty="0" smtClean="0"/>
              <a:t>Las palabras dichas por Moisés en Deuteronomio, fueron pronunciadas debido a que Dios revelaría su voluntad para el hombre a través de los profetas, y Satanás para traer duda, también inspiraría profecías falsas a sus profetas, dado que Satanás NO CONOCE EL FUTURO.  </a:t>
            </a:r>
            <a:endParaRPr lang="es-CO" sz="2800" dirty="0"/>
          </a:p>
        </p:txBody>
      </p:sp>
    </p:spTree>
    <p:extLst>
      <p:ext uri="{BB962C8B-B14F-4D97-AF65-F5344CB8AC3E}">
        <p14:creationId xmlns:p14="http://schemas.microsoft.com/office/powerpoint/2010/main" val="316694942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Es así como tenemos profetas verdaderos y profetas falsos.</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988840"/>
            <a:ext cx="3816424"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1988840"/>
            <a:ext cx="3816424"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5754161"/>
            <a:ext cx="3816424" cy="707886"/>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4000" b="1" dirty="0"/>
              <a:t>Profeta </a:t>
            </a:r>
            <a:r>
              <a:rPr lang="es-CO" sz="4000" b="1" dirty="0" smtClean="0"/>
              <a:t>Elías. </a:t>
            </a:r>
            <a:endParaRPr lang="es-CO" sz="4000" b="1" dirty="0"/>
          </a:p>
        </p:txBody>
      </p:sp>
      <p:sp>
        <p:nvSpPr>
          <p:cNvPr id="5" name="4 Rectángulo"/>
          <p:cNvSpPr/>
          <p:nvPr/>
        </p:nvSpPr>
        <p:spPr>
          <a:xfrm>
            <a:off x="4788024" y="5692606"/>
            <a:ext cx="3790164" cy="830997"/>
          </a:xfrm>
          <a:prstGeom prst="rect">
            <a:avLst/>
          </a:prstGeom>
          <a:solidFill>
            <a:schemeClr val="accent4">
              <a:lumMod val="40000"/>
              <a:lumOff val="60000"/>
            </a:schemeClr>
          </a:solidFill>
          <a:scene3d>
            <a:camera prst="orthographicFront"/>
            <a:lightRig rig="threePt" dir="t"/>
          </a:scene3d>
          <a:sp3d>
            <a:bevelT w="165100" prst="coolSlant"/>
          </a:sp3d>
        </p:spPr>
        <p:txBody>
          <a:bodyPr wrap="square">
            <a:spAutoFit/>
          </a:bodyPr>
          <a:lstStyle/>
          <a:p>
            <a:pPr algn="ctr"/>
            <a:r>
              <a:rPr lang="es-CO" sz="2400" dirty="0"/>
              <a:t>450 profetas de </a:t>
            </a:r>
            <a:r>
              <a:rPr lang="es-CO" sz="2400" dirty="0" smtClean="0"/>
              <a:t>Baal</a:t>
            </a:r>
          </a:p>
          <a:p>
            <a:pPr algn="ctr"/>
            <a:r>
              <a:rPr lang="es-CO" sz="2400" dirty="0" smtClean="0"/>
              <a:t> </a:t>
            </a:r>
            <a:r>
              <a:rPr lang="es-CO" sz="2400" dirty="0"/>
              <a:t>(</a:t>
            </a:r>
            <a:r>
              <a:rPr lang="es-CO" sz="2400" dirty="0" smtClean="0"/>
              <a:t>ver </a:t>
            </a:r>
            <a:r>
              <a:rPr lang="es-CO" sz="2400" dirty="0"/>
              <a:t>1 Reyes 18).</a:t>
            </a:r>
          </a:p>
        </p:txBody>
      </p:sp>
    </p:spTree>
    <p:extLst>
      <p:ext uri="{BB962C8B-B14F-4D97-AF65-F5344CB8AC3E}">
        <p14:creationId xmlns:p14="http://schemas.microsoft.com/office/powerpoint/2010/main" val="259998624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1498178"/>
          </a:xfrm>
          <a:solidFill>
            <a:schemeClr val="accent4">
              <a:lumMod val="40000"/>
              <a:lumOff val="60000"/>
            </a:schemeClr>
          </a:solidFill>
          <a:scene3d>
            <a:camera prst="orthographicFront"/>
            <a:lightRig rig="threePt" dir="t"/>
          </a:scene3d>
          <a:sp3d>
            <a:bevelT w="165100" prst="coolSlant"/>
          </a:sp3d>
        </p:spPr>
        <p:txBody>
          <a:bodyPr>
            <a:noAutofit/>
          </a:bodyPr>
          <a:lstStyle/>
          <a:p>
            <a:r>
              <a:rPr lang="es-CO" sz="2400" b="1" dirty="0"/>
              <a:t>PARA SABER SI ES VERDAD, ESPERA EL CUMPLIMIENTO DE TODO: </a:t>
            </a:r>
            <a:br>
              <a:rPr lang="es-CO" sz="2400" b="1" dirty="0"/>
            </a:br>
            <a:r>
              <a:rPr lang="es-CO" sz="3600" b="1" dirty="0">
                <a:solidFill>
                  <a:srgbClr val="FF0000"/>
                </a:solidFill>
              </a:rPr>
              <a:t>MENOS ESTO</a:t>
            </a:r>
          </a:p>
        </p:txBody>
      </p:sp>
      <p:sp>
        <p:nvSpPr>
          <p:cNvPr id="3" name="2 Marcador de contenido"/>
          <p:cNvSpPr>
            <a:spLocks noGrp="1"/>
          </p:cNvSpPr>
          <p:nvPr>
            <p:ph idx="1"/>
          </p:nvPr>
        </p:nvSpPr>
        <p:spPr>
          <a:xfrm>
            <a:off x="179512" y="2060848"/>
            <a:ext cx="8784976" cy="4608512"/>
          </a:xfrm>
          <a:solidFill>
            <a:schemeClr val="accent3">
              <a:lumMod val="40000"/>
              <a:lumOff val="60000"/>
            </a:schemeClr>
          </a:solidFill>
          <a:scene3d>
            <a:camera prst="orthographicFront"/>
            <a:lightRig rig="threePt" dir="t"/>
          </a:scene3d>
          <a:sp3d>
            <a:bevelT w="165100" prst="coolSlant"/>
          </a:sp3d>
        </p:spPr>
        <p:txBody>
          <a:bodyPr>
            <a:normAutofit fontScale="70000" lnSpcReduction="20000"/>
          </a:bodyPr>
          <a:lstStyle/>
          <a:p>
            <a:pPr marL="0" indent="0" algn="ctr">
              <a:buNone/>
            </a:pPr>
            <a:r>
              <a:rPr lang="es-CO" dirty="0" smtClean="0"/>
              <a:t>Dios antes de castigar al hombre por su pecado, envía un mensaje de salvación.</a:t>
            </a:r>
          </a:p>
          <a:p>
            <a:pPr marL="0" indent="0" algn="ctr">
              <a:buNone/>
            </a:pPr>
            <a:endParaRPr lang="es-CO" dirty="0" smtClean="0"/>
          </a:p>
          <a:p>
            <a:pPr marL="0" indent="0" algn="ctr">
              <a:buNone/>
            </a:pPr>
            <a:r>
              <a:rPr lang="es-CO" dirty="0" smtClean="0"/>
              <a:t>Para saber si la profecía es verdadera, espera su cumplimiento: </a:t>
            </a:r>
            <a:r>
              <a:rPr lang="es-CO" b="1" u="sng" dirty="0" smtClean="0"/>
              <a:t>menos esto</a:t>
            </a:r>
            <a:r>
              <a:rPr lang="es-CO" dirty="0" smtClean="0"/>
              <a:t>.</a:t>
            </a:r>
          </a:p>
          <a:p>
            <a:pPr marL="0" indent="0" algn="ctr">
              <a:buNone/>
            </a:pPr>
            <a:r>
              <a:rPr lang="es-CO" dirty="0" smtClean="0"/>
              <a:t>Menos esto: ¿a que se refiere?</a:t>
            </a:r>
          </a:p>
          <a:p>
            <a:pPr marL="0" indent="0" algn="ctr">
              <a:buNone/>
            </a:pPr>
            <a:endParaRPr lang="es-CO" dirty="0" smtClean="0"/>
          </a:p>
          <a:p>
            <a:pPr marL="0" indent="0" algn="ctr">
              <a:buNone/>
            </a:pPr>
            <a:r>
              <a:rPr lang="es-CO" dirty="0" smtClean="0"/>
              <a:t>Un predicador dice que posiblemente antes del diluvio había una población de 100, millones de personas. </a:t>
            </a:r>
          </a:p>
          <a:p>
            <a:pPr marL="0" indent="0" algn="ctr">
              <a:buNone/>
            </a:pPr>
            <a:r>
              <a:rPr lang="es-CO" dirty="0"/>
              <a:t> </a:t>
            </a:r>
            <a:endParaRPr lang="es-CO" dirty="0" smtClean="0"/>
          </a:p>
          <a:p>
            <a:pPr marL="0" indent="0" algn="ctr">
              <a:buNone/>
            </a:pPr>
            <a:r>
              <a:rPr lang="es-CO" dirty="0" smtClean="0"/>
              <a:t>«Y </a:t>
            </a:r>
            <a:r>
              <a:rPr lang="es-CO" dirty="0"/>
              <a:t>dijo Jehová: No contenderá mi espíritu con el hombre para siempre, porque ciertamente él es carne; mas serán sus días ciento veinte </a:t>
            </a:r>
            <a:r>
              <a:rPr lang="es-CO" dirty="0" smtClean="0"/>
              <a:t>años».</a:t>
            </a:r>
          </a:p>
          <a:p>
            <a:pPr marL="0" indent="0" algn="ctr">
              <a:buNone/>
            </a:pPr>
            <a:r>
              <a:rPr lang="es-CO" dirty="0" smtClean="0"/>
              <a:t> </a:t>
            </a:r>
            <a:r>
              <a:rPr lang="es-CO" dirty="0" smtClean="0">
                <a:solidFill>
                  <a:srgbClr val="FF0000"/>
                </a:solidFill>
              </a:rPr>
              <a:t>(ver Gen.6:3).</a:t>
            </a:r>
          </a:p>
          <a:p>
            <a:pPr marL="0" indent="0" algn="ctr">
              <a:buNone/>
            </a:pPr>
            <a:r>
              <a:rPr lang="es-CO" dirty="0" smtClean="0"/>
              <a:t>¿A QUIÉN LE DIJO DIOS ESTAS PALABRAS?</a:t>
            </a:r>
          </a:p>
          <a:p>
            <a:pPr marL="0" indent="0">
              <a:buNone/>
            </a:pPr>
            <a:endParaRPr lang="es-CO" dirty="0"/>
          </a:p>
        </p:txBody>
      </p:sp>
    </p:spTree>
    <p:extLst>
      <p:ext uri="{BB962C8B-B14F-4D97-AF65-F5344CB8AC3E}">
        <p14:creationId xmlns:p14="http://schemas.microsoft.com/office/powerpoint/2010/main" val="191545694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96652"/>
            <a:ext cx="6336704" cy="1656184"/>
          </a:xfrm>
          <a:solidFill>
            <a:schemeClr val="accent3">
              <a:lumMod val="40000"/>
              <a:lumOff val="60000"/>
            </a:schemeClr>
          </a:solidFill>
          <a:scene3d>
            <a:camera prst="orthographicFront"/>
            <a:lightRig rig="threePt" dir="t"/>
          </a:scene3d>
          <a:sp3d>
            <a:bevelT prst="slope"/>
          </a:sp3d>
        </p:spPr>
        <p:txBody>
          <a:bodyPr>
            <a:normAutofit/>
          </a:bodyPr>
          <a:lstStyle/>
          <a:p>
            <a:pPr marL="0" indent="0">
              <a:buNone/>
            </a:pPr>
            <a:r>
              <a:rPr lang="es-CO" sz="2800" dirty="0" smtClean="0"/>
              <a:t>«El Señor, mediante un santo ángel, comunicó a Noé una sola vez su propósito, y le ordenó que construyese un arca».</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88640"/>
            <a:ext cx="2076822" cy="1872208"/>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611560" y="2315393"/>
            <a:ext cx="8269510" cy="4093428"/>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2800" b="1" dirty="0"/>
              <a:t>Resaltemos aquí varias cosas de </a:t>
            </a:r>
            <a:r>
              <a:rPr lang="es-CO" sz="2800" b="1" dirty="0" smtClean="0"/>
              <a:t>Noé:</a:t>
            </a:r>
          </a:p>
          <a:p>
            <a:endParaRPr lang="es-CO" sz="2400" b="1" dirty="0"/>
          </a:p>
          <a:p>
            <a:r>
              <a:rPr lang="es-CO" sz="2800" b="1" dirty="0" smtClean="0"/>
              <a:t>1</a:t>
            </a:r>
            <a:r>
              <a:rPr lang="es-CO" sz="2400" dirty="0"/>
              <a:t>. Noé había elegido voluntariamente servir a Dios, bien podría haberse unido a la multitud de desobedientes, pero se mantuvo fiel al Señor, </a:t>
            </a:r>
            <a:r>
              <a:rPr lang="es-CO" sz="2400" dirty="0" smtClean="0"/>
              <a:t>se distinguía como siervo </a:t>
            </a:r>
            <a:r>
              <a:rPr lang="es-CO" sz="2400" dirty="0"/>
              <a:t>de Dios</a:t>
            </a:r>
            <a:r>
              <a:rPr lang="es-CO" sz="2400" dirty="0" smtClean="0"/>
              <a:t>. (Ver Gen.6:9).</a:t>
            </a:r>
            <a:endParaRPr lang="es-CO" sz="2400" dirty="0"/>
          </a:p>
          <a:p>
            <a:r>
              <a:rPr lang="es-CO" sz="2800" b="1" dirty="0" smtClean="0"/>
              <a:t>2</a:t>
            </a:r>
            <a:r>
              <a:rPr lang="es-CO" sz="2400" dirty="0"/>
              <a:t>. Ahora Dios lo elige como su profeta, su CONFIDENTE. Le revela su secreto. </a:t>
            </a:r>
            <a:r>
              <a:rPr lang="es-CO" sz="2400" dirty="0">
                <a:solidFill>
                  <a:srgbClr val="FF0000"/>
                </a:solidFill>
              </a:rPr>
              <a:t>(Ver Sal.25:14).</a:t>
            </a:r>
          </a:p>
          <a:p>
            <a:r>
              <a:rPr lang="es-CO" sz="2800" b="1" dirty="0" smtClean="0"/>
              <a:t>3</a:t>
            </a:r>
            <a:r>
              <a:rPr lang="es-CO" sz="2400" dirty="0"/>
              <a:t>. Noé tenia 480 años, era casado pero sin hijos</a:t>
            </a:r>
            <a:r>
              <a:rPr lang="es-CO" sz="2400" dirty="0" smtClean="0"/>
              <a:t>.</a:t>
            </a:r>
          </a:p>
          <a:p>
            <a:r>
              <a:rPr lang="es-CO" sz="2800" b="1" dirty="0" smtClean="0"/>
              <a:t>4</a:t>
            </a:r>
            <a:r>
              <a:rPr lang="es-CO" sz="2400" dirty="0" smtClean="0"/>
              <a:t>. Noé le creyó a Dios por que obedeció. </a:t>
            </a:r>
            <a:endParaRPr lang="es-CO" sz="2400" dirty="0"/>
          </a:p>
          <a:p>
            <a:endParaRPr lang="es-CO" sz="2400" dirty="0">
              <a:solidFill>
                <a:srgbClr val="FF0000"/>
              </a:solidFill>
            </a:endParaRPr>
          </a:p>
        </p:txBody>
      </p:sp>
    </p:spTree>
    <p:extLst>
      <p:ext uri="{BB962C8B-B14F-4D97-AF65-F5344CB8AC3E}">
        <p14:creationId xmlns:p14="http://schemas.microsoft.com/office/powerpoint/2010/main" val="10348010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834880" cy="1944215"/>
          </a:xfrm>
          <a:solidFill>
            <a:schemeClr val="bg2">
              <a:lumMod val="90000"/>
            </a:schemeClr>
          </a:solidFill>
          <a:scene3d>
            <a:camera prst="orthographicFront"/>
            <a:lightRig rig="threePt" dir="t"/>
          </a:scene3d>
          <a:sp3d>
            <a:bevelT w="165100" prst="coolSlant"/>
          </a:sp3d>
        </p:spPr>
        <p:txBody>
          <a:bodyPr>
            <a:noAutofit/>
          </a:bodyPr>
          <a:lstStyle/>
          <a:p>
            <a:r>
              <a:rPr lang="es-CO" sz="2400" dirty="0"/>
              <a:t>MIENTRAS LA CONSTRUÍA HABÍA DE PREDICAR QUE DIOS IBA A TRAER SOBRE LA TIERRA UN DILUVIO PARA DESTRUIR A LOS IMPÍOS. </a:t>
            </a:r>
          </a:p>
          <a:p>
            <a:endParaRPr lang="es-CO" sz="2400"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04664"/>
            <a:ext cx="3272383" cy="20162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988354" y="2852936"/>
            <a:ext cx="7328061" cy="3539430"/>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2800" dirty="0" smtClean="0">
                <a:solidFill>
                  <a:srgbClr val="FF0000"/>
                </a:solidFill>
              </a:rPr>
              <a:t>los que creyesen en el mensaje, y se preparasen para ese acontecimiento mediante el arrepentimiento y la reforma, obtendrían perdón y serían salvos</a:t>
            </a:r>
            <a:r>
              <a:rPr lang="es-CO" sz="2800" dirty="0" smtClean="0"/>
              <a:t>. </a:t>
            </a:r>
          </a:p>
          <a:p>
            <a:r>
              <a:rPr lang="es-CO" sz="2800" dirty="0" smtClean="0"/>
              <a:t>Noé, </a:t>
            </a:r>
            <a:r>
              <a:rPr lang="es-CO" sz="2800" dirty="0"/>
              <a:t>m</a:t>
            </a:r>
            <a:r>
              <a:rPr lang="es-CO" sz="2800" dirty="0" smtClean="0"/>
              <a:t>ientras que construía predicaba, y a la ves, el tiempo de gracia iba corriendo inevitablemente.</a:t>
            </a:r>
            <a:r>
              <a:rPr lang="es-CO" sz="2800" dirty="0"/>
              <a:t> </a:t>
            </a:r>
            <a:r>
              <a:rPr lang="es-CO" sz="2800" dirty="0" smtClean="0"/>
              <a:t>Dios </a:t>
            </a:r>
            <a:r>
              <a:rPr lang="es-CO" sz="2800" dirty="0"/>
              <a:t>fue el </a:t>
            </a:r>
            <a:r>
              <a:rPr lang="es-CO" sz="2800" dirty="0" smtClean="0"/>
              <a:t>diseñador del arca, </a:t>
            </a:r>
            <a:r>
              <a:rPr lang="es-CO" sz="2800" dirty="0"/>
              <a:t>y Noé el maestro constructor.» PP 81.</a:t>
            </a:r>
          </a:p>
        </p:txBody>
      </p:sp>
    </p:spTree>
    <p:extLst>
      <p:ext uri="{BB962C8B-B14F-4D97-AF65-F5344CB8AC3E}">
        <p14:creationId xmlns:p14="http://schemas.microsoft.com/office/powerpoint/2010/main" val="4201168738"/>
      </p:ext>
    </p:extLst>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8229600" cy="6048672"/>
          </a:xfrm>
          <a:solidFill>
            <a:schemeClr val="accent3">
              <a:lumMod val="40000"/>
              <a:lumOff val="60000"/>
            </a:schemeClr>
          </a:solidFill>
          <a:scene3d>
            <a:camera prst="orthographicFront"/>
            <a:lightRig rig="threePt" dir="t"/>
          </a:scene3d>
          <a:sp3d>
            <a:bevelT w="165100" prst="coolSlant"/>
          </a:sp3d>
        </p:spPr>
        <p:txBody>
          <a:bodyPr>
            <a:normAutofit/>
          </a:bodyPr>
          <a:lstStyle/>
          <a:p>
            <a:pPr marL="0" indent="0">
              <a:buNone/>
            </a:pPr>
            <a:r>
              <a:rPr lang="es-CO" dirty="0" smtClean="0"/>
              <a:t>«</a:t>
            </a:r>
            <a:r>
              <a:rPr lang="es-CO" sz="2800" dirty="0" smtClean="0">
                <a:latin typeface="Agency FB" pitchFamily="34" charset="0"/>
              </a:rPr>
              <a:t>Por </a:t>
            </a:r>
            <a:r>
              <a:rPr lang="es-CO" sz="2800" dirty="0">
                <a:latin typeface="Agency FB" pitchFamily="34" charset="0"/>
              </a:rPr>
              <a:t>la fe Noé, cuando fue advertido por Dios acerca de cosas que aún no se veían, con temor preparó el arca en que su casa se salvase; y por esa fe condenó al mundo, y fue hecho heredero de la justicia que viene por la </a:t>
            </a:r>
            <a:r>
              <a:rPr lang="es-CO" sz="2800" dirty="0" smtClean="0">
                <a:latin typeface="Agency FB" pitchFamily="34" charset="0"/>
              </a:rPr>
              <a:t>fe</a:t>
            </a:r>
            <a:r>
              <a:rPr lang="es-CO" sz="2800" dirty="0" smtClean="0"/>
              <a:t>» </a:t>
            </a:r>
            <a:r>
              <a:rPr lang="es-CO" sz="2800" dirty="0" smtClean="0">
                <a:solidFill>
                  <a:srgbClr val="FF0000"/>
                </a:solidFill>
              </a:rPr>
              <a:t>(Heb.11:7).</a:t>
            </a:r>
          </a:p>
          <a:p>
            <a:pPr marL="400050" lvl="1" indent="0">
              <a:buNone/>
            </a:pPr>
            <a:r>
              <a:rPr lang="es-CO" sz="2400" dirty="0" smtClean="0"/>
              <a:t>«Mientras Noé daba al mundo su mensaje de amonestación, SUS OBRS DEMOSTRÁBAN SU SINCERIDAD. Así se perfecciono y manifestó su fe. Dio al mundo el ejemplo de creer exactamente lo que Dios dice. TODO LO QUE POSEÍA LO INVIRTIÓ EN EL ARCA.</a:t>
            </a:r>
          </a:p>
          <a:p>
            <a:pPr marL="400050" lvl="1" indent="0">
              <a:buNone/>
            </a:pPr>
            <a:r>
              <a:rPr lang="es-CO" sz="2400" dirty="0" smtClean="0"/>
              <a:t>Cuando empezó a construir aquel inmenso barco en tierra seca, multitudes vinieron de todos los rumbos a ver aquella extraña escena, y a oír las palabras serias y fervientes de aquel singular predicador. CADA MARTILLAZO DADO EN LA CONSTRUCCIÓN DEL ARCA ERA UN TESTIMONIO PARA LA GENTE» </a:t>
            </a:r>
            <a:endParaRPr lang="es-CO" sz="2400" dirty="0"/>
          </a:p>
        </p:txBody>
      </p:sp>
    </p:spTree>
    <p:extLst>
      <p:ext uri="{BB962C8B-B14F-4D97-AF65-F5344CB8AC3E}">
        <p14:creationId xmlns:p14="http://schemas.microsoft.com/office/powerpoint/2010/main" val="400958104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2">
              <a:lumMod val="40000"/>
              <a:lumOff val="60000"/>
            </a:schemeClr>
          </a:solidFill>
          <a:scene3d>
            <a:camera prst="orthographicFront"/>
            <a:lightRig rig="threePt" dir="t"/>
          </a:scene3d>
          <a:sp3d>
            <a:bevelT w="165100" prst="coolSlant"/>
          </a:sp3d>
        </p:spPr>
        <p:txBody>
          <a:bodyPr>
            <a:normAutofit fontScale="85000" lnSpcReduction="10000"/>
          </a:bodyPr>
          <a:lstStyle/>
          <a:p>
            <a:r>
              <a:rPr lang="es-CO" dirty="0" smtClean="0"/>
              <a:t>«Al </a:t>
            </a:r>
            <a:r>
              <a:rPr lang="es-CO" dirty="0"/>
              <a:t>principio, pareció que muchos recibirían </a:t>
            </a:r>
            <a:r>
              <a:rPr lang="es-CO" dirty="0" smtClean="0"/>
              <a:t>la advertencia</a:t>
            </a:r>
            <a:r>
              <a:rPr lang="es-CO" dirty="0"/>
              <a:t>; sin embargo, no se volvieron a Dios </a:t>
            </a:r>
            <a:r>
              <a:rPr lang="es-CO" dirty="0" smtClean="0"/>
              <a:t>con verdadero </a:t>
            </a:r>
            <a:r>
              <a:rPr lang="es-CO" dirty="0"/>
              <a:t>arrepentimiento. No quisieron renunciar a </a:t>
            </a:r>
            <a:r>
              <a:rPr lang="es-CO" dirty="0" smtClean="0"/>
              <a:t>sus pecados</a:t>
            </a:r>
            <a:r>
              <a:rPr lang="es-CO" dirty="0"/>
              <a:t>. </a:t>
            </a:r>
            <a:r>
              <a:rPr lang="es-CO" dirty="0" smtClean="0"/>
              <a:t>Durante </a:t>
            </a:r>
            <a:r>
              <a:rPr lang="es-CO" dirty="0"/>
              <a:t>el tiempo que precedió al diluvio, su </a:t>
            </a:r>
            <a:r>
              <a:rPr lang="es-CO" dirty="0" smtClean="0"/>
              <a:t>fe fue </a:t>
            </a:r>
            <a:r>
              <a:rPr lang="es-CO" dirty="0"/>
              <a:t>probada, pero ellos no resistieron esa </a:t>
            </a:r>
            <a:r>
              <a:rPr lang="es-CO" dirty="0" smtClean="0"/>
              <a:t>prueba. Vencidos </a:t>
            </a:r>
            <a:r>
              <a:rPr lang="es-CO" dirty="0"/>
              <a:t>por la incredulidad reinante, se unieron a </a:t>
            </a:r>
            <a:r>
              <a:rPr lang="es-CO" dirty="0" smtClean="0"/>
              <a:t>sus antiguos </a:t>
            </a:r>
            <a:r>
              <a:rPr lang="es-CO" dirty="0"/>
              <a:t>camaradas para rechazar el solemne mensaje.</a:t>
            </a:r>
          </a:p>
          <a:p>
            <a:pPr lvl="1"/>
            <a:r>
              <a:rPr lang="es-CO" dirty="0"/>
              <a:t>Algunos estaban profundamente convencidos, y </a:t>
            </a:r>
            <a:r>
              <a:rPr lang="es-CO" dirty="0" smtClean="0"/>
              <a:t>hubieran atendido </a:t>
            </a:r>
            <a:r>
              <a:rPr lang="es-CO" dirty="0"/>
              <a:t>la amonestación; pero eran tantos los que </a:t>
            </a:r>
            <a:r>
              <a:rPr lang="es-CO" dirty="0" smtClean="0"/>
              <a:t>se mofaban </a:t>
            </a:r>
            <a:r>
              <a:rPr lang="es-CO" dirty="0"/>
              <a:t>y los ridiculizaban, que terminaron por </a:t>
            </a:r>
            <a:r>
              <a:rPr lang="es-CO" dirty="0" smtClean="0"/>
              <a:t>participar del </a:t>
            </a:r>
            <a:r>
              <a:rPr lang="es-CO" dirty="0"/>
              <a:t>mismo espíritu, resistieron a las invitaciones de </a:t>
            </a:r>
            <a:r>
              <a:rPr lang="es-CO" dirty="0" smtClean="0"/>
              <a:t>la misericordia</a:t>
            </a:r>
            <a:r>
              <a:rPr lang="es-CO" dirty="0"/>
              <a:t>, y pronto se hallaron entre los más atrevidos </a:t>
            </a:r>
            <a:r>
              <a:rPr lang="es-CO" dirty="0" smtClean="0"/>
              <a:t>e insolentes </a:t>
            </a:r>
            <a:r>
              <a:rPr lang="es-CO" dirty="0"/>
              <a:t>burladores; pues nadie es tan desenfrenado </a:t>
            </a:r>
            <a:r>
              <a:rPr lang="es-CO" dirty="0" smtClean="0"/>
              <a:t>ni se </a:t>
            </a:r>
            <a:r>
              <a:rPr lang="es-CO" dirty="0"/>
              <a:t>hunde tanto en el pecado como los que una </a:t>
            </a:r>
            <a:r>
              <a:rPr lang="es-CO" dirty="0" smtClean="0"/>
              <a:t>vez conocieron </a:t>
            </a:r>
            <a:r>
              <a:rPr lang="es-CO" dirty="0"/>
              <a:t>la luz, pero resistieron al Espíritu que </a:t>
            </a:r>
            <a:r>
              <a:rPr lang="es-CO" dirty="0" smtClean="0"/>
              <a:t>convence de pecado».</a:t>
            </a:r>
            <a:endParaRPr lang="es-CO" dirty="0"/>
          </a:p>
          <a:p>
            <a:endParaRPr lang="es-CO" dirty="0"/>
          </a:p>
        </p:txBody>
      </p:sp>
    </p:spTree>
    <p:extLst>
      <p:ext uri="{BB962C8B-B14F-4D97-AF65-F5344CB8AC3E}">
        <p14:creationId xmlns:p14="http://schemas.microsoft.com/office/powerpoint/2010/main" val="1956138965"/>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12968" cy="6741368"/>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r>
              <a:rPr lang="es-CO" dirty="0" smtClean="0"/>
              <a:t>«No </a:t>
            </a:r>
            <a:r>
              <a:rPr lang="es-CO" dirty="0"/>
              <a:t>todos los hombres de aquella generación </a:t>
            </a:r>
            <a:r>
              <a:rPr lang="es-CO" dirty="0" smtClean="0"/>
              <a:t>eran idólatras </a:t>
            </a:r>
            <a:r>
              <a:rPr lang="es-CO" dirty="0"/>
              <a:t>en el sentido estricto de la palabra. </a:t>
            </a:r>
            <a:r>
              <a:rPr lang="es-CO" dirty="0" smtClean="0"/>
              <a:t>Muchos profesaban </a:t>
            </a:r>
            <a:r>
              <a:rPr lang="es-CO" dirty="0"/>
              <a:t>ser adoradores de Dios. Alegaban que </a:t>
            </a:r>
            <a:r>
              <a:rPr lang="es-CO" dirty="0" smtClean="0"/>
              <a:t>su ídolos </a:t>
            </a:r>
            <a:r>
              <a:rPr lang="es-CO" dirty="0"/>
              <a:t>eran imágenes de la Deidad, y que por su medio </a:t>
            </a:r>
            <a:r>
              <a:rPr lang="es-CO" dirty="0" smtClean="0"/>
              <a:t>el pueblo </a:t>
            </a:r>
            <a:r>
              <a:rPr lang="es-CO" dirty="0"/>
              <a:t>podía </a:t>
            </a:r>
            <a:r>
              <a:rPr lang="es-CO" dirty="0" smtClean="0"/>
              <a:t>formarse </a:t>
            </a:r>
            <a:r>
              <a:rPr lang="es-CO" dirty="0"/>
              <a:t>una concepción más clara </a:t>
            </a:r>
            <a:r>
              <a:rPr lang="es-CO" dirty="0" smtClean="0"/>
              <a:t>del Ser </a:t>
            </a:r>
            <a:r>
              <a:rPr lang="es-CO" dirty="0"/>
              <a:t>divino. </a:t>
            </a:r>
            <a:endParaRPr lang="es-CO" dirty="0" smtClean="0"/>
          </a:p>
          <a:p>
            <a:pPr lvl="1"/>
            <a:endParaRPr lang="es-CO" dirty="0" smtClean="0"/>
          </a:p>
          <a:p>
            <a:pPr lvl="1"/>
            <a:r>
              <a:rPr lang="es-CO" b="1" u="sng" dirty="0" smtClean="0"/>
              <a:t>Esta </a:t>
            </a:r>
            <a:r>
              <a:rPr lang="es-CO" b="1" u="sng" dirty="0"/>
              <a:t>clase sobresalía en el menosprecio </a:t>
            </a:r>
            <a:r>
              <a:rPr lang="es-CO" b="1" u="sng" dirty="0" smtClean="0"/>
              <a:t>del mensaje </a:t>
            </a:r>
            <a:r>
              <a:rPr lang="es-CO" b="1" u="sng" dirty="0"/>
              <a:t>de Noé</a:t>
            </a:r>
            <a:r>
              <a:rPr lang="es-CO" dirty="0"/>
              <a:t>. Al tratar de representar a Dios </a:t>
            </a:r>
            <a:r>
              <a:rPr lang="es-CO" dirty="0" smtClean="0"/>
              <a:t>mediante objetos </a:t>
            </a:r>
            <a:r>
              <a:rPr lang="es-CO" dirty="0"/>
              <a:t>materiales, cegaron sus mentes en lo </a:t>
            </a:r>
            <a:r>
              <a:rPr lang="es-CO" dirty="0" smtClean="0"/>
              <a:t>que respectaba </a:t>
            </a:r>
            <a:r>
              <a:rPr lang="es-CO" dirty="0"/>
              <a:t>a la majestad y al poder del Creador; </a:t>
            </a:r>
            <a:r>
              <a:rPr lang="es-CO" dirty="0" smtClean="0"/>
              <a:t>dejaron de </a:t>
            </a:r>
            <a:r>
              <a:rPr lang="es-CO" dirty="0"/>
              <a:t>comprender la santidad de su carácter, y la </a:t>
            </a:r>
            <a:r>
              <a:rPr lang="es-CO" dirty="0" smtClean="0"/>
              <a:t>naturaleza sagrada </a:t>
            </a:r>
            <a:r>
              <a:rPr lang="es-CO" dirty="0"/>
              <a:t>e inmutable de sus requerimientos.</a:t>
            </a:r>
          </a:p>
          <a:p>
            <a:pPr lvl="1"/>
            <a:r>
              <a:rPr lang="es-CO" dirty="0"/>
              <a:t>A medida que el pecado se generalizaba, les </a:t>
            </a:r>
            <a:r>
              <a:rPr lang="es-CO" dirty="0" smtClean="0"/>
              <a:t>parecía cada </a:t>
            </a:r>
            <a:r>
              <a:rPr lang="es-CO" dirty="0"/>
              <a:t>vez menos grave, y terminaron por declarar que la </a:t>
            </a:r>
            <a:r>
              <a:rPr lang="es-CO" dirty="0" smtClean="0"/>
              <a:t>ley divina </a:t>
            </a:r>
            <a:r>
              <a:rPr lang="es-CO" dirty="0"/>
              <a:t>ya no estaba en vigor; que era contrario al </a:t>
            </a:r>
            <a:r>
              <a:rPr lang="es-CO" dirty="0" smtClean="0"/>
              <a:t>carácter de </a:t>
            </a:r>
            <a:r>
              <a:rPr lang="es-CO" dirty="0"/>
              <a:t>Dios castigar la transgresión; y negaron que sus </a:t>
            </a:r>
            <a:r>
              <a:rPr lang="es-CO" dirty="0" smtClean="0"/>
              <a:t>juicios se </a:t>
            </a:r>
            <a:r>
              <a:rPr lang="es-CO" dirty="0"/>
              <a:t>harían sentir en la tierra. </a:t>
            </a:r>
            <a:endParaRPr lang="es-CO" dirty="0" smtClean="0"/>
          </a:p>
          <a:p>
            <a:endParaRPr lang="es-CO" dirty="0" smtClean="0"/>
          </a:p>
          <a:p>
            <a:r>
              <a:rPr lang="es-CO" dirty="0" smtClean="0">
                <a:solidFill>
                  <a:srgbClr val="FF0000"/>
                </a:solidFill>
              </a:rPr>
              <a:t>Si </a:t>
            </a:r>
            <a:r>
              <a:rPr lang="es-CO" dirty="0">
                <a:solidFill>
                  <a:srgbClr val="FF0000"/>
                </a:solidFill>
              </a:rPr>
              <a:t>los hombres de </a:t>
            </a:r>
            <a:r>
              <a:rPr lang="es-CO" dirty="0" smtClean="0">
                <a:solidFill>
                  <a:srgbClr val="FF0000"/>
                </a:solidFill>
              </a:rPr>
              <a:t>aquella generación </a:t>
            </a:r>
            <a:r>
              <a:rPr lang="es-CO" dirty="0">
                <a:solidFill>
                  <a:srgbClr val="FF0000"/>
                </a:solidFill>
              </a:rPr>
              <a:t>hubieran obedecido la ley divina, </a:t>
            </a:r>
            <a:r>
              <a:rPr lang="es-CO" dirty="0" smtClean="0">
                <a:solidFill>
                  <a:srgbClr val="FF0000"/>
                </a:solidFill>
              </a:rPr>
              <a:t>habrían reconocido </a:t>
            </a:r>
            <a:r>
              <a:rPr lang="es-CO" dirty="0">
                <a:solidFill>
                  <a:srgbClr val="FF0000"/>
                </a:solidFill>
              </a:rPr>
              <a:t>la voz de Dios en la amonestación de su </a:t>
            </a:r>
            <a:r>
              <a:rPr lang="es-CO" dirty="0" smtClean="0">
                <a:solidFill>
                  <a:srgbClr val="FF0000"/>
                </a:solidFill>
              </a:rPr>
              <a:t>siervo; pero </a:t>
            </a:r>
            <a:r>
              <a:rPr lang="es-CO" dirty="0">
                <a:solidFill>
                  <a:srgbClr val="FF0000"/>
                </a:solidFill>
              </a:rPr>
              <a:t>al rechazar la luz sus mentes se habían vuelto </a:t>
            </a:r>
            <a:r>
              <a:rPr lang="es-CO" dirty="0" smtClean="0">
                <a:solidFill>
                  <a:srgbClr val="FF0000"/>
                </a:solidFill>
              </a:rPr>
              <a:t>tan ciegas</a:t>
            </a:r>
            <a:r>
              <a:rPr lang="es-CO" dirty="0">
                <a:solidFill>
                  <a:srgbClr val="FF0000"/>
                </a:solidFill>
              </a:rPr>
              <a:t>, que creyeron de veras que el mensaje de Noé </a:t>
            </a:r>
            <a:r>
              <a:rPr lang="es-CO" dirty="0" smtClean="0">
                <a:solidFill>
                  <a:srgbClr val="FF0000"/>
                </a:solidFill>
              </a:rPr>
              <a:t>era un </a:t>
            </a:r>
            <a:r>
              <a:rPr lang="es-CO" dirty="0">
                <a:solidFill>
                  <a:srgbClr val="FF0000"/>
                </a:solidFill>
              </a:rPr>
              <a:t>engaño.</a:t>
            </a:r>
          </a:p>
          <a:p>
            <a:endParaRPr lang="es-CO" dirty="0">
              <a:solidFill>
                <a:srgbClr val="FF0000"/>
              </a:solidFill>
            </a:endParaRPr>
          </a:p>
        </p:txBody>
      </p:sp>
    </p:spTree>
    <p:extLst>
      <p:ext uri="{BB962C8B-B14F-4D97-AF65-F5344CB8AC3E}">
        <p14:creationId xmlns:p14="http://schemas.microsoft.com/office/powerpoint/2010/main" val="24062371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3">
              <a:lumMod val="40000"/>
              <a:lumOff val="60000"/>
            </a:schemeClr>
          </a:solidFill>
          <a:scene3d>
            <a:camera prst="orthographicFront"/>
            <a:lightRig rig="threePt" dir="t"/>
          </a:scene3d>
          <a:sp3d>
            <a:bevelT prst="convex"/>
          </a:sp3d>
        </p:spPr>
        <p:txBody>
          <a:bodyPr>
            <a:normAutofit fontScale="85000" lnSpcReduction="20000"/>
          </a:bodyPr>
          <a:lstStyle/>
          <a:p>
            <a:r>
              <a:rPr lang="es-CO" dirty="0"/>
              <a:t>No fueron las multitudes o las mayorías las que </a:t>
            </a:r>
            <a:r>
              <a:rPr lang="es-CO" dirty="0" smtClean="0"/>
              <a:t>se colocaron </a:t>
            </a:r>
            <a:r>
              <a:rPr lang="es-CO" dirty="0"/>
              <a:t>de parte de lo justo. El mundo se puso contra </a:t>
            </a:r>
            <a:r>
              <a:rPr lang="es-CO" dirty="0" smtClean="0"/>
              <a:t>la justicia </a:t>
            </a:r>
            <a:r>
              <a:rPr lang="es-CO" dirty="0"/>
              <a:t>y las leyes de Dios, y </a:t>
            </a:r>
            <a:r>
              <a:rPr lang="es-CO" u="sng" dirty="0"/>
              <a:t>Noé fue considerado fanático.</a:t>
            </a:r>
          </a:p>
          <a:p>
            <a:pPr lvl="1"/>
            <a:endParaRPr lang="es-CO" dirty="0" smtClean="0"/>
          </a:p>
          <a:p>
            <a:pPr lvl="1"/>
            <a:r>
              <a:rPr lang="es-CO" dirty="0" smtClean="0"/>
              <a:t>Satanás</a:t>
            </a:r>
            <a:r>
              <a:rPr lang="es-CO" dirty="0"/>
              <a:t>, al tentar a Eva para que desobedeciese a Dios, </a:t>
            </a:r>
            <a:r>
              <a:rPr lang="es-CO" dirty="0" smtClean="0"/>
              <a:t>le dijo</a:t>
            </a:r>
            <a:r>
              <a:rPr lang="es-CO" dirty="0"/>
              <a:t>: "No moriréis." </a:t>
            </a:r>
            <a:r>
              <a:rPr lang="es-CO" u="sng" dirty="0" smtClean="0"/>
              <a:t>(Gen. </a:t>
            </a:r>
            <a:r>
              <a:rPr lang="es-CO" u="sng" dirty="0"/>
              <a:t>3:4</a:t>
            </a:r>
            <a:r>
              <a:rPr lang="es-CO" u="sng" dirty="0" smtClean="0"/>
              <a:t>.). </a:t>
            </a:r>
            <a:r>
              <a:rPr lang="es-CO" dirty="0"/>
              <a:t>Grandes hombres </a:t>
            </a:r>
            <a:r>
              <a:rPr lang="es-CO" dirty="0" smtClean="0"/>
              <a:t>del mundo</a:t>
            </a:r>
            <a:r>
              <a:rPr lang="es-CO" dirty="0"/>
              <a:t>, honrados y sabios, repitieron lo mismo. "</a:t>
            </a:r>
            <a:r>
              <a:rPr lang="es-CO" dirty="0" smtClean="0">
                <a:latin typeface="Agency FB" pitchFamily="34" charset="0"/>
              </a:rPr>
              <a:t>Las amenazas </a:t>
            </a:r>
            <a:r>
              <a:rPr lang="es-CO" dirty="0">
                <a:latin typeface="Agency FB" pitchFamily="34" charset="0"/>
              </a:rPr>
              <a:t>de Dios —dijeron— tienen por fin intimidarnos </a:t>
            </a:r>
            <a:r>
              <a:rPr lang="es-CO" dirty="0" smtClean="0">
                <a:latin typeface="Agency FB" pitchFamily="34" charset="0"/>
              </a:rPr>
              <a:t>y nunca </a:t>
            </a:r>
            <a:r>
              <a:rPr lang="es-CO" dirty="0">
                <a:latin typeface="Agency FB" pitchFamily="34" charset="0"/>
              </a:rPr>
              <a:t>se realizarán. No debéis alarmaros. Nunca </a:t>
            </a:r>
            <a:r>
              <a:rPr lang="es-CO" dirty="0" smtClean="0">
                <a:latin typeface="Agency FB" pitchFamily="34" charset="0"/>
              </a:rPr>
              <a:t>se producirá </a:t>
            </a:r>
            <a:r>
              <a:rPr lang="es-CO" dirty="0">
                <a:latin typeface="Agency FB" pitchFamily="34" charset="0"/>
              </a:rPr>
              <a:t>la destrucción de la tierra por el Dios que la </a:t>
            </a:r>
            <a:r>
              <a:rPr lang="es-CO" dirty="0" smtClean="0">
                <a:latin typeface="Agency FB" pitchFamily="34" charset="0"/>
              </a:rPr>
              <a:t>hizo ni </a:t>
            </a:r>
            <a:r>
              <a:rPr lang="es-CO" dirty="0">
                <a:latin typeface="Agency FB" pitchFamily="34" charset="0"/>
              </a:rPr>
              <a:t>el castigo de los seres que él creó. Podéis </a:t>
            </a:r>
            <a:r>
              <a:rPr lang="es-CO" dirty="0" smtClean="0">
                <a:latin typeface="Agency FB" pitchFamily="34" charset="0"/>
              </a:rPr>
              <a:t>estar tranquilos</a:t>
            </a:r>
            <a:r>
              <a:rPr lang="es-CO" dirty="0">
                <a:latin typeface="Agency FB" pitchFamily="34" charset="0"/>
              </a:rPr>
              <a:t>; no </a:t>
            </a:r>
            <a:r>
              <a:rPr lang="es-CO" dirty="0" smtClean="0">
                <a:latin typeface="Agency FB" pitchFamily="34" charset="0"/>
              </a:rPr>
              <a:t>temáis. </a:t>
            </a:r>
            <a:r>
              <a:rPr lang="es-CO" u="sng" dirty="0" smtClean="0">
                <a:latin typeface="Agency FB" pitchFamily="34" charset="0"/>
              </a:rPr>
              <a:t>Noé es un descabellado fanático</a:t>
            </a:r>
            <a:r>
              <a:rPr lang="es-CO" dirty="0" smtClean="0">
                <a:latin typeface="Agency FB" pitchFamily="34" charset="0"/>
              </a:rPr>
              <a:t>.</a:t>
            </a:r>
            <a:r>
              <a:rPr lang="es-CO" dirty="0" smtClean="0"/>
              <a:t>" </a:t>
            </a:r>
          </a:p>
          <a:p>
            <a:endParaRPr lang="es-CO" u="sng" dirty="0" smtClean="0"/>
          </a:p>
          <a:p>
            <a:r>
              <a:rPr lang="es-CO" u="sng" dirty="0" smtClean="0"/>
              <a:t>El mundo </a:t>
            </a:r>
            <a:r>
              <a:rPr lang="es-CO" u="sng" dirty="0"/>
              <a:t>se reía de la locura del iluso anciano</a:t>
            </a:r>
            <a:r>
              <a:rPr lang="es-CO" dirty="0"/>
              <a:t>. En vez </a:t>
            </a:r>
            <a:r>
              <a:rPr lang="es-CO" dirty="0" smtClean="0"/>
              <a:t>de humillar </a:t>
            </a:r>
            <a:r>
              <a:rPr lang="es-CO" dirty="0"/>
              <a:t>sus corazones ante Dios, persistieron en </a:t>
            </a:r>
            <a:r>
              <a:rPr lang="es-CO" dirty="0" smtClean="0"/>
              <a:t>su desobediencia </a:t>
            </a:r>
            <a:r>
              <a:rPr lang="es-CO" dirty="0"/>
              <a:t>e impiedad, como si Dios no les </a:t>
            </a:r>
            <a:r>
              <a:rPr lang="es-CO" dirty="0" smtClean="0"/>
              <a:t>hubiera hablado </a:t>
            </a:r>
            <a:r>
              <a:rPr lang="es-CO" dirty="0"/>
              <a:t>por su siervo.</a:t>
            </a:r>
          </a:p>
        </p:txBody>
      </p:sp>
    </p:spTree>
    <p:extLst>
      <p:ext uri="{BB962C8B-B14F-4D97-AF65-F5344CB8AC3E}">
        <p14:creationId xmlns:p14="http://schemas.microsoft.com/office/powerpoint/2010/main" val="211213044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60000"/>
              <a:lumOff val="40000"/>
            </a:schemeClr>
          </a:solidFill>
          <a:scene3d>
            <a:camera prst="orthographicFront"/>
            <a:lightRig rig="threePt" dir="t"/>
          </a:scene3d>
          <a:sp3d>
            <a:bevelT w="101600" prst="riblet"/>
          </a:sp3d>
        </p:spPr>
        <p:txBody>
          <a:bodyPr>
            <a:normAutofit fontScale="85000" lnSpcReduction="20000"/>
          </a:bodyPr>
          <a:lstStyle/>
          <a:p>
            <a:pPr marL="0" indent="0" algn="ctr">
              <a:buNone/>
            </a:pPr>
            <a:r>
              <a:rPr lang="es-CO" dirty="0" smtClean="0"/>
              <a:t>PERO NOÉ SE MANTUVO COMO UNA ROCA EN MEDIO DE LA TEMPESTAD. RODEADO POR EL DESDÉN Y EL RIDÍCULO POPULAR, SE DISTINGUIÓ POR SU SANTA INTEGRIDAD Y POR SU INCONMOVIBLE FIDELIDAD.</a:t>
            </a:r>
          </a:p>
          <a:p>
            <a:pPr marL="0" indent="0" algn="ctr">
              <a:buNone/>
            </a:pPr>
            <a:r>
              <a:rPr lang="es-CO" dirty="0" smtClean="0"/>
              <a:t>Noé «</a:t>
            </a:r>
            <a:r>
              <a:rPr lang="es-CO" u="sng" dirty="0" smtClean="0"/>
              <a:t>se mantuvo como una roca en medio de la tempestad</a:t>
            </a:r>
            <a:r>
              <a:rPr lang="es-CO" dirty="0" smtClean="0"/>
              <a:t>», sencillamente por que bien sabía Noé que este mensaje provenía de Dios, no eran fabulas humanas, por dos razones:</a:t>
            </a:r>
          </a:p>
          <a:p>
            <a:pPr marL="0" indent="0" algn="ctr">
              <a:buNone/>
            </a:pPr>
            <a:r>
              <a:rPr lang="es-CO" sz="3300" b="1" dirty="0" smtClean="0"/>
              <a:t>(1</a:t>
            </a:r>
            <a:r>
              <a:rPr lang="es-CO" dirty="0" smtClean="0"/>
              <a:t>). Él había visto al ángel cuando le trajo la orden de Dios para que construyera el arca (</a:t>
            </a:r>
            <a:r>
              <a:rPr lang="es-CO" sz="3300" b="1" dirty="0" smtClean="0"/>
              <a:t>2</a:t>
            </a:r>
            <a:r>
              <a:rPr lang="es-CO" dirty="0" smtClean="0"/>
              <a:t>), él como siervo de Dios, mantenía una intima relación con Dios, por tanto, le creía a Dios, como dice: </a:t>
            </a:r>
            <a:r>
              <a:rPr lang="es-CO" dirty="0">
                <a:solidFill>
                  <a:srgbClr val="FF0000"/>
                </a:solidFill>
              </a:rPr>
              <a:t>2 Cró.20:20</a:t>
            </a:r>
            <a:r>
              <a:rPr lang="es-CO" dirty="0"/>
              <a:t>: </a:t>
            </a:r>
            <a:r>
              <a:rPr lang="es-CO" dirty="0" smtClean="0"/>
              <a:t>«…</a:t>
            </a:r>
            <a:r>
              <a:rPr lang="es-CO" dirty="0" smtClean="0">
                <a:latin typeface="Agency FB" pitchFamily="34" charset="0"/>
              </a:rPr>
              <a:t>Creed </a:t>
            </a:r>
            <a:r>
              <a:rPr lang="es-CO" dirty="0">
                <a:latin typeface="Agency FB" pitchFamily="34" charset="0"/>
              </a:rPr>
              <a:t>á Jehová vuestro Dios, y seréis seguros</a:t>
            </a:r>
            <a:r>
              <a:rPr lang="es-CO" dirty="0" smtClean="0"/>
              <a:t>;…», y este era uno de los «secretos» que Dios le había confiado </a:t>
            </a:r>
            <a:r>
              <a:rPr lang="es-CO" dirty="0" smtClean="0">
                <a:solidFill>
                  <a:srgbClr val="FF0000"/>
                </a:solidFill>
              </a:rPr>
              <a:t>(ver Amós 3:7; Sal.25:14).</a:t>
            </a:r>
          </a:p>
          <a:p>
            <a:pPr marL="0" indent="0" algn="ctr">
              <a:buNone/>
            </a:pPr>
            <a:r>
              <a:rPr lang="es-CO" dirty="0" smtClean="0"/>
              <a:t>Este es un ejemplo para todos los que dicen ser «hijos de Dios» hoy, mantenerse firmes en la fe, en medio de la incredulidad, porque Dios lo dice en Su Palabra.</a:t>
            </a:r>
          </a:p>
          <a:p>
            <a:pPr marL="0" indent="0" algn="ctr">
              <a:buNone/>
            </a:pPr>
            <a:endParaRPr lang="es-CO" dirty="0" smtClean="0"/>
          </a:p>
        </p:txBody>
      </p:sp>
    </p:spTree>
    <p:extLst>
      <p:ext uri="{BB962C8B-B14F-4D97-AF65-F5344CB8AC3E}">
        <p14:creationId xmlns:p14="http://schemas.microsoft.com/office/powerpoint/2010/main" val="71712868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904656"/>
          </a:xfrm>
          <a:solidFill>
            <a:schemeClr val="accent4">
              <a:lumMod val="20000"/>
              <a:lumOff val="80000"/>
            </a:schemeClr>
          </a:solidFill>
          <a:scene3d>
            <a:camera prst="orthographicFront"/>
            <a:lightRig rig="threePt" dir="t"/>
          </a:scene3d>
          <a:sp3d>
            <a:bevelT w="165100" prst="coolSlant"/>
          </a:sp3d>
        </p:spPr>
        <p:txBody>
          <a:bodyPr>
            <a:normAutofit lnSpcReduction="10000"/>
          </a:bodyPr>
          <a:lstStyle/>
          <a:p>
            <a:pPr lvl="1"/>
            <a:r>
              <a:rPr lang="es-CO" dirty="0" smtClean="0"/>
              <a:t>Por tanto, SUS </a:t>
            </a:r>
            <a:r>
              <a:rPr lang="es-CO" dirty="0"/>
              <a:t>PALABRAS IBAN ACOMPAÑADAS DE PODER, PUES ERAN LA VOZ DE DIOS QUE HABLABA A LOS HOMBRES POR MEDIO DE SU SIERVO. </a:t>
            </a:r>
          </a:p>
          <a:p>
            <a:pPr lvl="1"/>
            <a:r>
              <a:rPr lang="es-CO" dirty="0"/>
              <a:t>Su relación con Dios </a:t>
            </a:r>
            <a:r>
              <a:rPr lang="es-CO" dirty="0" smtClean="0"/>
              <a:t>a través de la oración le </a:t>
            </a:r>
            <a:r>
              <a:rPr lang="es-CO" dirty="0"/>
              <a:t>comunicaba la fuerza del poder infinito, mientras que durante </a:t>
            </a:r>
            <a:r>
              <a:rPr lang="es-CO" b="1" u="sng" dirty="0"/>
              <a:t>ciento veinte años</a:t>
            </a:r>
            <a:r>
              <a:rPr lang="es-CO" b="1" dirty="0"/>
              <a:t> </a:t>
            </a:r>
            <a:r>
              <a:rPr lang="es-CO" dirty="0"/>
              <a:t>su voz solemne anunció a oídos de aquella generación acontecimientos que, en cuanto podía juzgar la sabiduría humana, estaban fuera de toda posibilidad.</a:t>
            </a:r>
          </a:p>
          <a:p>
            <a:pPr marL="0" indent="0">
              <a:buNone/>
            </a:pPr>
            <a:r>
              <a:rPr lang="es-CO" dirty="0" smtClean="0"/>
              <a:t>El </a:t>
            </a:r>
            <a:r>
              <a:rPr lang="es-CO" dirty="0"/>
              <a:t>mundo antediluviano razonaba que las leyes de la naturaleza habían sido estables durante muchos siglos.</a:t>
            </a:r>
          </a:p>
          <a:p>
            <a:endParaRPr lang="es-CO" dirty="0"/>
          </a:p>
          <a:p>
            <a:endParaRPr lang="es-CO" dirty="0"/>
          </a:p>
        </p:txBody>
      </p:sp>
    </p:spTree>
    <p:extLst>
      <p:ext uri="{BB962C8B-B14F-4D97-AF65-F5344CB8AC3E}">
        <p14:creationId xmlns:p14="http://schemas.microsoft.com/office/powerpoint/2010/main" val="20642091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bg1">
              <a:lumMod val="85000"/>
            </a:schemeClr>
          </a:solidFill>
          <a:scene3d>
            <a:camera prst="orthographicFront"/>
            <a:lightRig rig="threePt" dir="t"/>
          </a:scene3d>
          <a:sp3d>
            <a:bevelT prst="slope"/>
          </a:sp3d>
        </p:spPr>
        <p:txBody>
          <a:bodyPr>
            <a:normAutofit lnSpcReduction="10000"/>
          </a:bodyPr>
          <a:lstStyle/>
          <a:p>
            <a:pPr marL="0" indent="0" algn="ctr">
              <a:buNone/>
            </a:pPr>
            <a:r>
              <a:rPr lang="es-CO" dirty="0"/>
              <a:t>Las estaciones se habían sucedido unas a otras en </a:t>
            </a:r>
            <a:r>
              <a:rPr lang="es-CO" dirty="0" smtClean="0"/>
              <a:t>orden. Hasta </a:t>
            </a:r>
            <a:r>
              <a:rPr lang="es-CO" dirty="0"/>
              <a:t>entonces nunca había llovido; la tierra había </a:t>
            </a:r>
            <a:r>
              <a:rPr lang="es-CO" dirty="0" smtClean="0"/>
              <a:t>sido regada </a:t>
            </a:r>
            <a:r>
              <a:rPr lang="es-CO" dirty="0"/>
              <a:t>por una niebla o el rocío. </a:t>
            </a:r>
            <a:endParaRPr lang="es-CO" dirty="0" smtClean="0"/>
          </a:p>
          <a:p>
            <a:pPr marL="0" indent="0" algn="ctr">
              <a:buNone/>
            </a:pPr>
            <a:r>
              <a:rPr lang="es-CO" dirty="0" smtClean="0"/>
              <a:t>Los </a:t>
            </a:r>
            <a:r>
              <a:rPr lang="es-CO" dirty="0"/>
              <a:t>ríos nunca </a:t>
            </a:r>
            <a:r>
              <a:rPr lang="es-CO" dirty="0" smtClean="0"/>
              <a:t>habían salido </a:t>
            </a:r>
            <a:r>
              <a:rPr lang="es-CO" dirty="0"/>
              <a:t>de sus cauces, sino que habían llevado sus </a:t>
            </a:r>
            <a:r>
              <a:rPr lang="es-CO" dirty="0" smtClean="0"/>
              <a:t>aguas libremente </a:t>
            </a:r>
            <a:r>
              <a:rPr lang="es-CO" dirty="0"/>
              <a:t>hacia el mar. Leyes fijas habían mantenido </a:t>
            </a:r>
            <a:r>
              <a:rPr lang="es-CO" dirty="0" smtClean="0"/>
              <a:t>las aguas </a:t>
            </a:r>
            <a:r>
              <a:rPr lang="es-CO" dirty="0"/>
              <a:t>dentro de sus límites naturales</a:t>
            </a:r>
            <a:r>
              <a:rPr lang="es-CO" dirty="0" smtClean="0"/>
              <a:t>.</a:t>
            </a:r>
          </a:p>
          <a:p>
            <a:pPr marL="0" indent="0" algn="ctr">
              <a:buNone/>
            </a:pPr>
            <a:endParaRPr lang="es-CO" dirty="0" smtClean="0"/>
          </a:p>
          <a:p>
            <a:pPr marL="0" indent="0" algn="ctr">
              <a:buNone/>
            </a:pPr>
            <a:r>
              <a:rPr lang="es-CO" dirty="0" smtClean="0"/>
              <a:t>Pero estos razonadores </a:t>
            </a:r>
            <a:r>
              <a:rPr lang="es-CO" dirty="0"/>
              <a:t>no reconocían la mano del que </a:t>
            </a:r>
            <a:r>
              <a:rPr lang="es-CO" dirty="0" smtClean="0"/>
              <a:t>había detenido </a:t>
            </a:r>
            <a:r>
              <a:rPr lang="es-CO" dirty="0"/>
              <a:t>las aguas diciendo: "</a:t>
            </a:r>
            <a:r>
              <a:rPr lang="es-CO" dirty="0">
                <a:latin typeface="Agency FB" pitchFamily="34" charset="0"/>
              </a:rPr>
              <a:t>Hasta aquí vendrás, y </a:t>
            </a:r>
            <a:r>
              <a:rPr lang="es-CO" dirty="0" smtClean="0">
                <a:latin typeface="Agency FB" pitchFamily="34" charset="0"/>
              </a:rPr>
              <a:t>no pasarás </a:t>
            </a:r>
            <a:r>
              <a:rPr lang="es-CO" dirty="0">
                <a:latin typeface="Agency FB" pitchFamily="34" charset="0"/>
              </a:rPr>
              <a:t>adelante</a:t>
            </a:r>
            <a:r>
              <a:rPr lang="es-CO" dirty="0"/>
              <a:t>." </a:t>
            </a:r>
            <a:r>
              <a:rPr lang="es-CO" dirty="0">
                <a:solidFill>
                  <a:srgbClr val="FF0000"/>
                </a:solidFill>
              </a:rPr>
              <a:t>(Job 38:11</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4174804106"/>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scene3d>
            <a:camera prst="orthographicFront"/>
            <a:lightRig rig="threePt" dir="t"/>
          </a:scene3d>
          <a:sp3d>
            <a:bevelT w="165100" prst="coolSlant"/>
          </a:sp3d>
        </p:spPr>
        <p:txBody>
          <a:bodyPr>
            <a:normAutofit fontScale="70000" lnSpcReduction="20000"/>
          </a:bodyPr>
          <a:lstStyle/>
          <a:p>
            <a:r>
              <a:rPr lang="es-CO" dirty="0" smtClean="0"/>
              <a:t>A MEDIDA QUE TRANSCURRÍA EL TIEMPO SIN NINGÚN CAMBIO VISIBLE EN LA NATURALEZA, LOS HOMBRES CUYO CORAZÓN A VECES HABÍA TEMBLADO DE TEMOR COMENZARON A TRANQUILIZARSE.</a:t>
            </a:r>
          </a:p>
          <a:p>
            <a:pPr marL="0" indent="0">
              <a:buNone/>
            </a:pPr>
            <a:r>
              <a:rPr lang="es-CO" dirty="0" smtClean="0"/>
              <a:t>Razonaron</a:t>
            </a:r>
            <a:r>
              <a:rPr lang="es-CO" dirty="0"/>
              <a:t>, como muchos lo hacen hoy, que la </a:t>
            </a:r>
            <a:r>
              <a:rPr lang="es-CO" dirty="0" smtClean="0"/>
              <a:t>naturaleza está </a:t>
            </a:r>
            <a:r>
              <a:rPr lang="es-CO" dirty="0"/>
              <a:t>por encima del Dios de la naturaleza, y que sus </a:t>
            </a:r>
            <a:r>
              <a:rPr lang="es-CO" dirty="0" smtClean="0"/>
              <a:t>leyes están </a:t>
            </a:r>
            <a:r>
              <a:rPr lang="es-CO" dirty="0"/>
              <a:t>tan firmemente establecidas que el mismo Dios </a:t>
            </a:r>
            <a:r>
              <a:rPr lang="es-CO" dirty="0" smtClean="0"/>
              <a:t>no podría </a:t>
            </a:r>
            <a:r>
              <a:rPr lang="es-CO" dirty="0"/>
              <a:t>cambiarlas. Alegando que si el mensaje de </a:t>
            </a:r>
            <a:r>
              <a:rPr lang="es-CO" dirty="0" smtClean="0"/>
              <a:t>Noé fuese </a:t>
            </a:r>
            <a:r>
              <a:rPr lang="es-CO" dirty="0"/>
              <a:t>correcto, la naturaleza tendría que cambiar su </a:t>
            </a:r>
            <a:r>
              <a:rPr lang="es-CO" dirty="0" smtClean="0"/>
              <a:t>curso, </a:t>
            </a:r>
            <a:r>
              <a:rPr lang="es-CO" dirty="0" smtClean="0">
                <a:solidFill>
                  <a:srgbClr val="FF0000"/>
                </a:solidFill>
              </a:rPr>
              <a:t>hicieron </a:t>
            </a:r>
            <a:r>
              <a:rPr lang="es-CO" dirty="0">
                <a:solidFill>
                  <a:srgbClr val="FF0000"/>
                </a:solidFill>
              </a:rPr>
              <a:t>que ese mensaje apareciera ante el mundo </a:t>
            </a:r>
            <a:r>
              <a:rPr lang="es-CO" dirty="0" smtClean="0">
                <a:solidFill>
                  <a:srgbClr val="FF0000"/>
                </a:solidFill>
              </a:rPr>
              <a:t>como un </a:t>
            </a:r>
            <a:r>
              <a:rPr lang="es-CO" dirty="0">
                <a:solidFill>
                  <a:srgbClr val="FF0000"/>
                </a:solidFill>
              </a:rPr>
              <a:t>error, como un gran engaño</a:t>
            </a:r>
            <a:r>
              <a:rPr lang="es-CO" dirty="0"/>
              <a:t>. Demostraron su </a:t>
            </a:r>
            <a:r>
              <a:rPr lang="es-CO" dirty="0" smtClean="0"/>
              <a:t>desdén por </a:t>
            </a:r>
            <a:r>
              <a:rPr lang="es-CO" dirty="0"/>
              <a:t>la amonestación de Dios haciendo exactamente </a:t>
            </a:r>
            <a:r>
              <a:rPr lang="es-CO" dirty="0" smtClean="0"/>
              <a:t>las mismas </a:t>
            </a:r>
            <a:r>
              <a:rPr lang="es-CO" dirty="0"/>
              <a:t>cosas que habían hecho antes de recibir </a:t>
            </a:r>
            <a:r>
              <a:rPr lang="es-CO" dirty="0" smtClean="0"/>
              <a:t>la advertencia</a:t>
            </a:r>
            <a:r>
              <a:rPr lang="es-CO" dirty="0"/>
              <a:t>. </a:t>
            </a:r>
            <a:endParaRPr lang="es-CO" dirty="0" smtClean="0"/>
          </a:p>
          <a:p>
            <a:endParaRPr lang="es-CO" dirty="0" smtClean="0">
              <a:solidFill>
                <a:srgbClr val="FF0000"/>
              </a:solidFill>
            </a:endParaRPr>
          </a:p>
          <a:p>
            <a:r>
              <a:rPr lang="es-CO" dirty="0" smtClean="0">
                <a:solidFill>
                  <a:srgbClr val="FF0000"/>
                </a:solidFill>
              </a:rPr>
              <a:t>continuaron sus fiestas y glotonerías; siguieron comiendo y bebiendo, plantando y edificando, haciendo planes con referencia a beneficios que esperaban obtener en el futuro; y se hundieron más profundamente en la impiedad y el obstinado menosprecio de los requerimientos de dios, para mostrar que no temían al ser infinito</a:t>
            </a:r>
            <a:r>
              <a:rPr lang="es-CO" dirty="0" smtClean="0"/>
              <a:t>. Afirmaban </a:t>
            </a:r>
            <a:r>
              <a:rPr lang="es-CO" dirty="0"/>
              <a:t>que si fuese cierto lo que </a:t>
            </a:r>
            <a:r>
              <a:rPr lang="es-CO" dirty="0" smtClean="0"/>
              <a:t>Noé había </a:t>
            </a:r>
            <a:r>
              <a:rPr lang="es-CO" dirty="0"/>
              <a:t>dicho, los hombres de fama, los sabios, </a:t>
            </a:r>
            <a:r>
              <a:rPr lang="es-CO" dirty="0" smtClean="0"/>
              <a:t>los prudentes </a:t>
            </a:r>
            <a:r>
              <a:rPr lang="es-CO" dirty="0"/>
              <a:t>y los grandes lo habrían comprendido.</a:t>
            </a:r>
          </a:p>
          <a:p>
            <a:endParaRPr lang="es-CO" dirty="0"/>
          </a:p>
        </p:txBody>
      </p:sp>
    </p:spTree>
    <p:extLst>
      <p:ext uri="{BB962C8B-B14F-4D97-AF65-F5344CB8AC3E}">
        <p14:creationId xmlns:p14="http://schemas.microsoft.com/office/powerpoint/2010/main" val="260091918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480720"/>
          </a:xfrm>
          <a:solidFill>
            <a:schemeClr val="accent4">
              <a:lumMod val="20000"/>
              <a:lumOff val="80000"/>
            </a:schemeClr>
          </a:solidFill>
          <a:scene3d>
            <a:camera prst="orthographicFront"/>
            <a:lightRig rig="threePt" dir="t"/>
          </a:scene3d>
          <a:sp3d>
            <a:bevelT prst="slope"/>
          </a:sp3d>
        </p:spPr>
        <p:txBody>
          <a:bodyPr>
            <a:normAutofit fontScale="77500" lnSpcReduction="20000"/>
          </a:bodyPr>
          <a:lstStyle/>
          <a:p>
            <a:endParaRPr lang="es-CO" b="1" dirty="0" smtClean="0">
              <a:solidFill>
                <a:srgbClr val="FF0000"/>
              </a:solidFill>
            </a:endParaRPr>
          </a:p>
          <a:p>
            <a:r>
              <a:rPr lang="es-CO" b="1" dirty="0" smtClean="0">
                <a:solidFill>
                  <a:srgbClr val="FF0000"/>
                </a:solidFill>
              </a:rPr>
              <a:t>Si </a:t>
            </a:r>
            <a:r>
              <a:rPr lang="es-CO" b="1" dirty="0">
                <a:solidFill>
                  <a:srgbClr val="FF0000"/>
                </a:solidFill>
              </a:rPr>
              <a:t>los antediluvianos hubiesen creído la advertencia y </a:t>
            </a:r>
            <a:r>
              <a:rPr lang="es-CO" b="1" dirty="0" smtClean="0">
                <a:solidFill>
                  <a:srgbClr val="FF0000"/>
                </a:solidFill>
              </a:rPr>
              <a:t>se </a:t>
            </a:r>
            <a:r>
              <a:rPr lang="es-CO" b="1" dirty="0">
                <a:solidFill>
                  <a:srgbClr val="FF0000"/>
                </a:solidFill>
              </a:rPr>
              <a:t>hubiesen arrepentido de sus obras impías, el </a:t>
            </a:r>
            <a:r>
              <a:rPr lang="es-CO" b="1" dirty="0" smtClean="0">
                <a:solidFill>
                  <a:srgbClr val="FF0000"/>
                </a:solidFill>
              </a:rPr>
              <a:t>Señor habría </a:t>
            </a:r>
            <a:r>
              <a:rPr lang="es-CO" b="1" dirty="0">
                <a:solidFill>
                  <a:srgbClr val="FF0000"/>
                </a:solidFill>
              </a:rPr>
              <a:t>desistido de su ira, como lo hizo más tarde </a:t>
            </a:r>
            <a:r>
              <a:rPr lang="es-CO" b="1" dirty="0" smtClean="0">
                <a:solidFill>
                  <a:srgbClr val="FF0000"/>
                </a:solidFill>
              </a:rPr>
              <a:t>con Nínive</a:t>
            </a:r>
            <a:r>
              <a:rPr lang="es-CO" dirty="0"/>
              <a:t>. </a:t>
            </a:r>
            <a:r>
              <a:rPr lang="es-CO" u="sng" dirty="0"/>
              <a:t>Pero</a:t>
            </a:r>
            <a:r>
              <a:rPr lang="es-CO" dirty="0"/>
              <a:t> </a:t>
            </a:r>
            <a:r>
              <a:rPr lang="es-CO" u="sng" dirty="0"/>
              <a:t>con su obstinada resistencia a los </a:t>
            </a:r>
            <a:r>
              <a:rPr lang="es-CO" u="sng" dirty="0" smtClean="0"/>
              <a:t>reproches de </a:t>
            </a:r>
            <a:r>
              <a:rPr lang="es-CO" u="sng" dirty="0"/>
              <a:t>la conciencia y a las advertencias del profeta de </a:t>
            </a:r>
            <a:r>
              <a:rPr lang="es-CO" u="sng" dirty="0" smtClean="0"/>
              <a:t>Dios, aquella </a:t>
            </a:r>
            <a:r>
              <a:rPr lang="es-CO" u="sng" dirty="0"/>
              <a:t>generación llenó la copa de su iniquidad y </a:t>
            </a:r>
            <a:r>
              <a:rPr lang="es-CO" u="sng" dirty="0" smtClean="0"/>
              <a:t>maduró para </a:t>
            </a:r>
            <a:r>
              <a:rPr lang="es-CO" u="sng" dirty="0"/>
              <a:t>la destrucción</a:t>
            </a:r>
            <a:r>
              <a:rPr lang="es-CO" dirty="0"/>
              <a:t>.</a:t>
            </a:r>
          </a:p>
          <a:p>
            <a:endParaRPr lang="es-CO" dirty="0" smtClean="0"/>
          </a:p>
          <a:p>
            <a:pPr lvl="1"/>
            <a:r>
              <a:rPr lang="es-CO" dirty="0" smtClean="0"/>
              <a:t>SU TIEMPO DE GRACIA ESTABA A PUNTO DE CONCLUIR. Noé había </a:t>
            </a:r>
            <a:r>
              <a:rPr lang="es-CO" dirty="0"/>
              <a:t>seguido fielmente las instrucciones que </a:t>
            </a:r>
            <a:r>
              <a:rPr lang="es-CO" dirty="0" smtClean="0"/>
              <a:t>había recibido </a:t>
            </a:r>
            <a:r>
              <a:rPr lang="es-CO" dirty="0"/>
              <a:t>de Dios. El arca se terminó en todos sus </a:t>
            </a:r>
            <a:r>
              <a:rPr lang="es-CO" dirty="0" smtClean="0"/>
              <a:t>aspectos como </a:t>
            </a:r>
            <a:r>
              <a:rPr lang="es-CO" dirty="0"/>
              <a:t>Dios lo había mandado, y fue provista de </a:t>
            </a:r>
            <a:r>
              <a:rPr lang="es-CO" dirty="0" smtClean="0"/>
              <a:t>alimentos para </a:t>
            </a:r>
            <a:r>
              <a:rPr lang="es-CO" dirty="0"/>
              <a:t>los hombres y las bestias. </a:t>
            </a:r>
            <a:endParaRPr lang="es-CO" dirty="0" smtClean="0"/>
          </a:p>
          <a:p>
            <a:pPr lvl="1"/>
            <a:r>
              <a:rPr lang="es-CO" b="1" dirty="0" smtClean="0"/>
              <a:t>Y ENTONCES EL SIERVO DE DIOS DIRIGIÓ SU ÚLTIMA Y SOLEMNE SÚPLICA A LA GENTE</a:t>
            </a:r>
            <a:r>
              <a:rPr lang="es-CO" dirty="0" smtClean="0"/>
              <a:t>. </a:t>
            </a:r>
            <a:r>
              <a:rPr lang="es-CO" u="sng" dirty="0" smtClean="0"/>
              <a:t>Con anhelo </a:t>
            </a:r>
            <a:r>
              <a:rPr lang="es-CO" u="sng" dirty="0"/>
              <a:t>indecible, les rogó que buscasen refugio </a:t>
            </a:r>
            <a:r>
              <a:rPr lang="es-CO" u="sng" dirty="0" smtClean="0"/>
              <a:t>mientras era </a:t>
            </a:r>
            <a:r>
              <a:rPr lang="es-CO" u="sng" dirty="0"/>
              <a:t>posible encontrarlo</a:t>
            </a:r>
            <a:r>
              <a:rPr lang="es-CO" dirty="0"/>
              <a:t>. Nuevamente rechazaron </a:t>
            </a:r>
            <a:r>
              <a:rPr lang="es-CO" dirty="0" smtClean="0"/>
              <a:t>sus palabras</a:t>
            </a:r>
            <a:r>
              <a:rPr lang="es-CO" dirty="0"/>
              <a:t>, y alzaron sus voces en son de burla y de mofa</a:t>
            </a:r>
            <a:r>
              <a:rPr lang="es-CO" dirty="0" smtClean="0"/>
              <a:t>. </a:t>
            </a:r>
          </a:p>
          <a:p>
            <a:pPr lvl="1"/>
            <a:r>
              <a:rPr lang="es-CO" dirty="0" smtClean="0"/>
              <a:t>El pecado había absorbido tanto a los hombres que ninguno de los descendientes del pueblo de Dios escuchó el llamado del sirvo de Dios.  </a:t>
            </a:r>
            <a:endParaRPr lang="es-CO" dirty="0"/>
          </a:p>
          <a:p>
            <a:endParaRPr lang="es-CO" dirty="0"/>
          </a:p>
        </p:txBody>
      </p:sp>
    </p:spTree>
    <p:extLst>
      <p:ext uri="{BB962C8B-B14F-4D97-AF65-F5344CB8AC3E}">
        <p14:creationId xmlns:p14="http://schemas.microsoft.com/office/powerpoint/2010/main" val="2927247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ipe(down)">
                                      <p:cBhvr>
                                        <p:cTn id="13"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Autofit/>
          </a:bodyPr>
          <a:lstStyle/>
          <a:p>
            <a:r>
              <a:rPr lang="es-CO" sz="3200" dirty="0" smtClean="0"/>
              <a:t>Durante 120 años Dios soñaba con la salación de los antediluvianos, pero todo fue en vano.</a:t>
            </a:r>
            <a:endParaRPr lang="es-CO" sz="32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1700808"/>
            <a:ext cx="4176464" cy="3312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00808"/>
            <a:ext cx="3816424" cy="3312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50860" y="5157192"/>
            <a:ext cx="8136904" cy="1631216"/>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000" b="1" dirty="0"/>
              <a:t>Para Dios, como Dios Todo Poderoso, era muy fácil exterminar a</a:t>
            </a:r>
            <a:r>
              <a:rPr lang="es-CO" sz="2000" b="1" dirty="0" smtClean="0"/>
              <a:t> </a:t>
            </a:r>
            <a:r>
              <a:rPr lang="es-CO" sz="2000" b="1" dirty="0"/>
              <a:t>todos los pecadores sin haber llegado al extremo de esperar 120 </a:t>
            </a:r>
            <a:r>
              <a:rPr lang="es-CO" sz="2000" b="1" dirty="0" smtClean="0"/>
              <a:t>años tratando de salvarlos, </a:t>
            </a:r>
            <a:r>
              <a:rPr lang="es-CO" sz="2000" b="1" dirty="0"/>
              <a:t>pero todo fue en </a:t>
            </a:r>
            <a:r>
              <a:rPr lang="es-CO" sz="2000" b="1" dirty="0" smtClean="0"/>
              <a:t>vano; </a:t>
            </a:r>
            <a:r>
              <a:rPr lang="es-CO" sz="2000" b="1" dirty="0"/>
              <a:t>solamente los animales irracionales, respondieron al llamado de su Creador, y entraron ordenadamente de dos en dos, y de siete en siete al arca de salvación. </a:t>
            </a:r>
          </a:p>
        </p:txBody>
      </p:sp>
    </p:spTree>
    <p:extLst>
      <p:ext uri="{BB962C8B-B14F-4D97-AF65-F5344CB8AC3E}">
        <p14:creationId xmlns:p14="http://schemas.microsoft.com/office/powerpoint/2010/main" val="210081641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86210"/>
          </a:xfrm>
          <a:solidFill>
            <a:schemeClr val="bg2">
              <a:lumMod val="75000"/>
            </a:schemeClr>
          </a:solidFill>
          <a:scene3d>
            <a:camera prst="orthographicFront"/>
            <a:lightRig rig="threePt" dir="t"/>
          </a:scene3d>
          <a:sp3d>
            <a:bevelT w="165100" prst="coolSlant"/>
          </a:sp3d>
        </p:spPr>
        <p:txBody>
          <a:bodyPr>
            <a:noAutofit/>
          </a:bodyPr>
          <a:lstStyle/>
          <a:p>
            <a:r>
              <a:rPr lang="es-CO" sz="3200" dirty="0" smtClean="0"/>
              <a:t>A Noé no se le dio una fecha para la culminación de los 120 años de gracia. ¿Qué señalaba la culminación de dicho periodo de tiempo?</a:t>
            </a:r>
            <a:endParaRPr lang="es-CO" sz="3200" dirty="0"/>
          </a:p>
        </p:txBody>
      </p:sp>
      <p:sp>
        <p:nvSpPr>
          <p:cNvPr id="3" name="2 Marcador de contenido"/>
          <p:cNvSpPr>
            <a:spLocks noGrp="1"/>
          </p:cNvSpPr>
          <p:nvPr>
            <p:ph idx="1"/>
          </p:nvPr>
        </p:nvSpPr>
        <p:spPr>
          <a:xfrm>
            <a:off x="457200" y="2420888"/>
            <a:ext cx="4762872" cy="4236925"/>
          </a:xfrm>
        </p:spPr>
        <p:txBody>
          <a:bodyPr>
            <a:normAutofit lnSpcReduction="10000"/>
          </a:bodyPr>
          <a:lstStyle/>
          <a:p>
            <a:pPr marL="0" indent="0" algn="ctr">
              <a:buNone/>
            </a:pPr>
            <a:r>
              <a:rPr lang="es-CO" sz="2800" dirty="0" smtClean="0">
                <a:solidFill>
                  <a:srgbClr val="FF0000"/>
                </a:solidFill>
              </a:rPr>
              <a:t>Gen.6:22. </a:t>
            </a:r>
            <a:r>
              <a:rPr lang="es-CO" sz="2800" dirty="0" smtClean="0"/>
              <a:t>«</a:t>
            </a:r>
            <a:r>
              <a:rPr lang="es-CO" sz="2800" b="1" dirty="0" smtClean="0"/>
              <a:t>E </a:t>
            </a:r>
            <a:r>
              <a:rPr lang="es-CO" sz="2800" b="1" dirty="0"/>
              <a:t>hizo Noé conforme a todo lo que le mandó Dios; así [lo] </a:t>
            </a:r>
            <a:r>
              <a:rPr lang="es-CO" sz="2800" b="1" dirty="0" smtClean="0"/>
              <a:t>hizo</a:t>
            </a:r>
            <a:r>
              <a:rPr lang="es-CO" sz="2800" dirty="0" smtClean="0"/>
              <a:t>».</a:t>
            </a:r>
          </a:p>
          <a:p>
            <a:pPr lvl="1" algn="ctr"/>
            <a:r>
              <a:rPr lang="es-CO" dirty="0" smtClean="0">
                <a:solidFill>
                  <a:srgbClr val="FF0000"/>
                </a:solidFill>
              </a:rPr>
              <a:t>Cada tabla que Noé colocaba dándole forma al arca que Dios le había ordenado construir,  iba acortando el periodo de tiempo señalado de los 120 años. </a:t>
            </a:r>
            <a:endParaRPr lang="es-CO"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2564904"/>
            <a:ext cx="3814726" cy="259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218374" y="5180485"/>
            <a:ext cx="3816424" cy="1477328"/>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dirty="0"/>
              <a:t> </a:t>
            </a:r>
            <a:r>
              <a:rPr lang="es-CO" dirty="0" smtClean="0"/>
              <a:t>El texto que sigue dice:  «Y </a:t>
            </a:r>
            <a:r>
              <a:rPr lang="es-CO" dirty="0"/>
              <a:t>el SEÑOR dijo a Noé: Entra tú y toda tu casa en el arca, porque a ti he visto justo delante de mí en esta </a:t>
            </a:r>
            <a:r>
              <a:rPr lang="es-CO" dirty="0" smtClean="0"/>
              <a:t>generación» </a:t>
            </a:r>
            <a:r>
              <a:rPr lang="es-CO" b="1" dirty="0" smtClean="0">
                <a:solidFill>
                  <a:srgbClr val="FF0000"/>
                </a:solidFill>
              </a:rPr>
              <a:t>Cap.7:1</a:t>
            </a:r>
            <a:endParaRPr lang="es-CO" b="1" dirty="0">
              <a:solidFill>
                <a:srgbClr val="FF0000"/>
              </a:solidFill>
            </a:endParaRPr>
          </a:p>
        </p:txBody>
      </p:sp>
    </p:spTree>
    <p:extLst>
      <p:ext uri="{BB962C8B-B14F-4D97-AF65-F5344CB8AC3E}">
        <p14:creationId xmlns:p14="http://schemas.microsoft.com/office/powerpoint/2010/main" val="322842778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ipe(down)">
                                      <p:cBhvr>
                                        <p:cTn id="13" dur="500"/>
                                        <p:tgtEl>
                                          <p:spTgt spid="1026"/>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60000"/>
              <a:lumOff val="40000"/>
            </a:schemeClr>
          </a:solidFill>
          <a:scene3d>
            <a:camera prst="orthographicFront"/>
            <a:lightRig rig="threePt" dir="t"/>
          </a:scene3d>
          <a:sp3d>
            <a:bevelT prst="convex"/>
          </a:sp3d>
        </p:spPr>
        <p:txBody>
          <a:bodyPr>
            <a:normAutofit fontScale="85000" lnSpcReduction="10000"/>
          </a:bodyPr>
          <a:lstStyle/>
          <a:p>
            <a:pPr marL="0" indent="0" algn="ctr">
              <a:buNone/>
            </a:pPr>
            <a:r>
              <a:rPr lang="es-CO" dirty="0"/>
              <a:t>De repente reinó el silencio entre aquella </a:t>
            </a:r>
            <a:r>
              <a:rPr lang="es-CO" dirty="0" smtClean="0"/>
              <a:t>multitud escarnecedora</a:t>
            </a:r>
            <a:r>
              <a:rPr lang="es-CO" dirty="0"/>
              <a:t>. Animales de toda especie, desde los </a:t>
            </a:r>
            <a:r>
              <a:rPr lang="es-CO" dirty="0" smtClean="0"/>
              <a:t>más feroces </a:t>
            </a:r>
            <a:r>
              <a:rPr lang="es-CO" dirty="0"/>
              <a:t>hasta los más mansos, se veían venir de </a:t>
            </a:r>
            <a:r>
              <a:rPr lang="es-CO" dirty="0" smtClean="0"/>
              <a:t>las montañas </a:t>
            </a:r>
            <a:r>
              <a:rPr lang="es-CO" dirty="0"/>
              <a:t>y los bosques, y dirigirse tranquilamente hacia </a:t>
            </a:r>
            <a:r>
              <a:rPr lang="es-CO" dirty="0" smtClean="0"/>
              <a:t>el arca</a:t>
            </a:r>
            <a:r>
              <a:rPr lang="es-CO" dirty="0"/>
              <a:t>. </a:t>
            </a:r>
            <a:endParaRPr lang="es-CO" dirty="0" smtClean="0"/>
          </a:p>
          <a:p>
            <a:pPr marL="0" indent="0" algn="ctr">
              <a:buNone/>
            </a:pPr>
            <a:endParaRPr lang="es-CO" dirty="0" smtClean="0"/>
          </a:p>
          <a:p>
            <a:pPr marL="0" indent="0" algn="ctr">
              <a:buNone/>
            </a:pPr>
            <a:r>
              <a:rPr lang="es-CO" dirty="0" smtClean="0"/>
              <a:t>Se </a:t>
            </a:r>
            <a:r>
              <a:rPr lang="es-CO" dirty="0"/>
              <a:t>oyó un ruido como de un fuerte viento, y he </a:t>
            </a:r>
            <a:r>
              <a:rPr lang="es-CO" dirty="0" smtClean="0"/>
              <a:t>aquí los </a:t>
            </a:r>
            <a:r>
              <a:rPr lang="es-CO" dirty="0"/>
              <a:t>pájaros que venían de todas direcciones en tal </a:t>
            </a:r>
            <a:r>
              <a:rPr lang="es-CO" dirty="0" smtClean="0"/>
              <a:t>cantidad que </a:t>
            </a:r>
            <a:r>
              <a:rPr lang="es-CO" dirty="0"/>
              <a:t>obscurecieron los cielos, y entraban en el arca </a:t>
            </a:r>
            <a:r>
              <a:rPr lang="es-CO" dirty="0" smtClean="0"/>
              <a:t>en perfecto </a:t>
            </a:r>
            <a:r>
              <a:rPr lang="es-CO" dirty="0"/>
              <a:t>orden. </a:t>
            </a:r>
            <a:endParaRPr lang="es-CO" dirty="0" smtClean="0"/>
          </a:p>
          <a:p>
            <a:pPr marL="0" indent="0" algn="ctr">
              <a:buNone/>
            </a:pPr>
            <a:endParaRPr lang="es-CO" dirty="0" smtClean="0"/>
          </a:p>
          <a:p>
            <a:pPr marL="0" indent="0" algn="ctr">
              <a:buNone/>
            </a:pPr>
            <a:r>
              <a:rPr lang="es-CO" dirty="0" smtClean="0"/>
              <a:t>Los </a:t>
            </a:r>
            <a:r>
              <a:rPr lang="es-CO" dirty="0"/>
              <a:t>animales obedecían la palabra </a:t>
            </a:r>
            <a:r>
              <a:rPr lang="es-CO" dirty="0" smtClean="0"/>
              <a:t>de Dios</a:t>
            </a:r>
            <a:r>
              <a:rPr lang="es-CO" dirty="0"/>
              <a:t>, mientras que los hombres la </a:t>
            </a:r>
            <a:r>
              <a:rPr lang="es-CO" dirty="0" smtClean="0"/>
              <a:t>desobedecían. </a:t>
            </a:r>
            <a:r>
              <a:rPr lang="es-CO" u="sng" dirty="0" smtClean="0"/>
              <a:t>Dirigidos </a:t>
            </a:r>
            <a:r>
              <a:rPr lang="es-CO" u="sng" dirty="0"/>
              <a:t>por santos ángeles</a:t>
            </a:r>
            <a:r>
              <a:rPr lang="es-CO" dirty="0"/>
              <a:t>, "de dos en dos entraron </a:t>
            </a:r>
            <a:r>
              <a:rPr lang="es-CO" dirty="0" smtClean="0"/>
              <a:t>a Noé </a:t>
            </a:r>
            <a:r>
              <a:rPr lang="es-CO" dirty="0"/>
              <a:t>en el arca," y los animales limpios de "siete en siete</a:t>
            </a:r>
            <a:r>
              <a:rPr lang="es-CO" dirty="0" smtClean="0"/>
              <a:t>.« </a:t>
            </a:r>
            <a:r>
              <a:rPr lang="es-CO" dirty="0" smtClean="0">
                <a:solidFill>
                  <a:srgbClr val="FF0000"/>
                </a:solidFill>
              </a:rPr>
              <a:t>(</a:t>
            </a:r>
            <a:r>
              <a:rPr lang="es-CO" dirty="0">
                <a:solidFill>
                  <a:srgbClr val="FF0000"/>
                </a:solidFill>
              </a:rPr>
              <a:t>Gen. 7:9, 2</a:t>
            </a:r>
            <a:r>
              <a:rPr lang="es-CO" dirty="0" smtClean="0">
                <a:solidFill>
                  <a:srgbClr val="FF0000"/>
                </a:solidFill>
              </a:rPr>
              <a:t>.), </a:t>
            </a:r>
            <a:endParaRPr lang="es-CO" dirty="0"/>
          </a:p>
        </p:txBody>
      </p:sp>
    </p:spTree>
    <p:extLst>
      <p:ext uri="{BB962C8B-B14F-4D97-AF65-F5344CB8AC3E}">
        <p14:creationId xmlns:p14="http://schemas.microsoft.com/office/powerpoint/2010/main" val="153189572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00600"/>
          </a:xfrm>
          <a:solidFill>
            <a:schemeClr val="accent3">
              <a:lumMod val="40000"/>
              <a:lumOff val="60000"/>
            </a:schemeClr>
          </a:solidFill>
        </p:spPr>
        <p:txBody>
          <a:bodyPr>
            <a:normAutofit lnSpcReduction="10000"/>
          </a:bodyPr>
          <a:lstStyle/>
          <a:p>
            <a:pPr marL="0" indent="0" algn="ctr">
              <a:buNone/>
            </a:pPr>
            <a:endParaRPr lang="es-CO" sz="2800" dirty="0" smtClean="0"/>
          </a:p>
          <a:p>
            <a:pPr marL="0" indent="0" algn="ctr">
              <a:buNone/>
            </a:pPr>
            <a:r>
              <a:rPr lang="es-CO" sz="2800" dirty="0" smtClean="0"/>
              <a:t>Finalmente, cuando </a:t>
            </a:r>
            <a:r>
              <a:rPr lang="es-CO" sz="2800" dirty="0"/>
              <a:t>N</a:t>
            </a:r>
            <a:r>
              <a:rPr lang="es-CO" sz="2800" dirty="0" smtClean="0"/>
              <a:t>oé termino he hablar y cada uno había tomado libremente su decisión, Dios </a:t>
            </a:r>
            <a:r>
              <a:rPr lang="es-CO" sz="2800" dirty="0"/>
              <a:t>mandó a Noé: "</a:t>
            </a:r>
            <a:r>
              <a:rPr lang="es-CO" sz="2800" dirty="0">
                <a:latin typeface="Agency FB" pitchFamily="34" charset="0"/>
              </a:rPr>
              <a:t>Entra tú y toda tu casa en el </a:t>
            </a:r>
            <a:r>
              <a:rPr lang="es-CO" sz="2800" dirty="0" smtClean="0">
                <a:latin typeface="Agency FB" pitchFamily="34" charset="0"/>
              </a:rPr>
              <a:t>arca; porque </a:t>
            </a:r>
            <a:r>
              <a:rPr lang="es-CO" sz="2800" dirty="0">
                <a:latin typeface="Agency FB" pitchFamily="34" charset="0"/>
              </a:rPr>
              <a:t>a ti he visto justo delante de mí en </a:t>
            </a:r>
            <a:r>
              <a:rPr lang="es-CO" sz="2800" dirty="0" smtClean="0">
                <a:latin typeface="Agency FB" pitchFamily="34" charset="0"/>
              </a:rPr>
              <a:t>esta generación</a:t>
            </a:r>
            <a:r>
              <a:rPr lang="es-CO" sz="2800" dirty="0">
                <a:latin typeface="Agency FB" pitchFamily="34" charset="0"/>
              </a:rPr>
              <a:t>." </a:t>
            </a:r>
            <a:r>
              <a:rPr lang="es-CO" sz="2800" b="1" dirty="0" smtClean="0">
                <a:solidFill>
                  <a:srgbClr val="FF0000"/>
                </a:solidFill>
              </a:rPr>
              <a:t>(Gen. </a:t>
            </a:r>
            <a:r>
              <a:rPr lang="es-CO" sz="2800" b="1" dirty="0">
                <a:solidFill>
                  <a:srgbClr val="FF0000"/>
                </a:solidFill>
              </a:rPr>
              <a:t>7:1.) </a:t>
            </a:r>
          </a:p>
          <a:p>
            <a:pPr marL="0" indent="0" algn="ctr">
              <a:buNone/>
            </a:pPr>
            <a:endParaRPr lang="es-CO" sz="2800" b="1" dirty="0" smtClean="0">
              <a:solidFill>
                <a:srgbClr val="FF0000"/>
              </a:solidFill>
            </a:endParaRPr>
          </a:p>
          <a:p>
            <a:pPr marL="0" indent="0" algn="ctr">
              <a:buNone/>
            </a:pPr>
            <a:r>
              <a:rPr lang="es-CO" sz="2800" dirty="0" smtClean="0"/>
              <a:t>Las </a:t>
            </a:r>
            <a:r>
              <a:rPr lang="es-CO" sz="2800" dirty="0"/>
              <a:t>advertencias de Noé </a:t>
            </a:r>
            <a:r>
              <a:rPr lang="es-CO" sz="2800" dirty="0" smtClean="0"/>
              <a:t>habían sido </a:t>
            </a:r>
            <a:r>
              <a:rPr lang="es-CO" sz="2800" dirty="0"/>
              <a:t>rechazadas por el mundo, pero su influencia y </a:t>
            </a:r>
            <a:r>
              <a:rPr lang="es-CO" sz="2800" dirty="0" smtClean="0"/>
              <a:t>su ejemplo </a:t>
            </a:r>
            <a:r>
              <a:rPr lang="es-CO" sz="2800" dirty="0"/>
              <a:t>habían sido una bendición para su familia. </a:t>
            </a:r>
            <a:r>
              <a:rPr lang="es-CO" sz="2800" dirty="0" smtClean="0"/>
              <a:t>Como premio </a:t>
            </a:r>
            <a:r>
              <a:rPr lang="es-CO" sz="2800" dirty="0"/>
              <a:t>por su fidelidad e integridad, Dios salvó con él </a:t>
            </a:r>
            <a:r>
              <a:rPr lang="es-CO" sz="2800" dirty="0" smtClean="0"/>
              <a:t>a todos </a:t>
            </a:r>
            <a:r>
              <a:rPr lang="es-CO" sz="2800" dirty="0"/>
              <a:t>los miembros de su familia. ¡Qué estímulo para </a:t>
            </a:r>
            <a:r>
              <a:rPr lang="es-CO" sz="2800" dirty="0" smtClean="0"/>
              <a:t>la fidelidad </a:t>
            </a:r>
            <a:r>
              <a:rPr lang="es-CO" sz="2800" dirty="0"/>
              <a:t>de los padres!</a:t>
            </a:r>
          </a:p>
          <a:p>
            <a:endParaRPr lang="es-CO" dirty="0"/>
          </a:p>
        </p:txBody>
      </p:sp>
    </p:spTree>
    <p:extLst>
      <p:ext uri="{BB962C8B-B14F-4D97-AF65-F5344CB8AC3E}">
        <p14:creationId xmlns:p14="http://schemas.microsoft.com/office/powerpoint/2010/main" val="30927991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16632"/>
            <a:ext cx="8589640" cy="6741368"/>
          </a:xfrm>
          <a:solidFill>
            <a:schemeClr val="bg2">
              <a:lumMod val="90000"/>
            </a:schemeClr>
          </a:solidFill>
          <a:scene3d>
            <a:camera prst="orthographicFront"/>
            <a:lightRig rig="threePt" dir="t"/>
          </a:scene3d>
          <a:sp3d>
            <a:bevelT prst="slope"/>
          </a:sp3d>
        </p:spPr>
        <p:txBody>
          <a:bodyPr>
            <a:normAutofit fontScale="85000" lnSpcReduction="10000"/>
          </a:bodyPr>
          <a:lstStyle/>
          <a:p>
            <a:r>
              <a:rPr lang="es-CO" dirty="0" smtClean="0"/>
              <a:t>Finalmente, La </a:t>
            </a:r>
            <a:r>
              <a:rPr lang="es-CO" dirty="0"/>
              <a:t>misericordia dejó de suplicar a la raza culpable. </a:t>
            </a:r>
            <a:r>
              <a:rPr lang="es-CO" dirty="0" smtClean="0"/>
              <a:t>Las bestias </a:t>
            </a:r>
            <a:r>
              <a:rPr lang="es-CO" dirty="0"/>
              <a:t>de los campos y las aves del aire habían </a:t>
            </a:r>
            <a:r>
              <a:rPr lang="es-CO" dirty="0" smtClean="0"/>
              <a:t>entrado en </a:t>
            </a:r>
            <a:r>
              <a:rPr lang="es-CO" dirty="0"/>
              <a:t>su refugio. Noé y su familia estaban en el arca; </a:t>
            </a:r>
            <a:r>
              <a:rPr lang="es-CO" dirty="0" smtClean="0"/>
              <a:t>"</a:t>
            </a:r>
            <a:r>
              <a:rPr lang="es-CO" b="1" dirty="0" smtClean="0">
                <a:latin typeface="Agency FB" pitchFamily="34" charset="0"/>
              </a:rPr>
              <a:t>Y JEHOVÁ LE CERRÓ LA PUERTA</a:t>
            </a:r>
            <a:r>
              <a:rPr lang="es-CO" dirty="0" smtClean="0">
                <a:latin typeface="Agency FB" pitchFamily="34" charset="0"/>
              </a:rPr>
              <a:t>.</a:t>
            </a:r>
            <a:r>
              <a:rPr lang="es-CO" dirty="0" smtClean="0"/>
              <a:t>" </a:t>
            </a:r>
            <a:r>
              <a:rPr lang="es-CO" dirty="0">
                <a:solidFill>
                  <a:srgbClr val="FF0000"/>
                </a:solidFill>
              </a:rPr>
              <a:t>(Vers. 16.) </a:t>
            </a:r>
            <a:endParaRPr lang="es-CO" dirty="0" smtClean="0">
              <a:solidFill>
                <a:srgbClr val="FF0000"/>
              </a:solidFill>
            </a:endParaRPr>
          </a:p>
          <a:p>
            <a:pPr lvl="1"/>
            <a:endParaRPr lang="es-CO" dirty="0" smtClean="0"/>
          </a:p>
          <a:p>
            <a:pPr lvl="1"/>
            <a:r>
              <a:rPr lang="es-CO" dirty="0" smtClean="0"/>
              <a:t>Se </a:t>
            </a:r>
            <a:r>
              <a:rPr lang="es-CO" dirty="0"/>
              <a:t>vio un </a:t>
            </a:r>
            <a:r>
              <a:rPr lang="es-CO" dirty="0" smtClean="0"/>
              <a:t>relámpago deslumbrante</a:t>
            </a:r>
            <a:r>
              <a:rPr lang="es-CO" dirty="0"/>
              <a:t>, y una nube de gloria más vívida que </a:t>
            </a:r>
            <a:r>
              <a:rPr lang="es-CO" dirty="0" smtClean="0"/>
              <a:t>el relámpago </a:t>
            </a:r>
            <a:r>
              <a:rPr lang="es-CO" dirty="0"/>
              <a:t>descendió del cielo para cernerse ante </a:t>
            </a:r>
            <a:r>
              <a:rPr lang="es-CO" dirty="0" smtClean="0"/>
              <a:t>la entrada </a:t>
            </a:r>
            <a:r>
              <a:rPr lang="es-CO" dirty="0"/>
              <a:t>del arca. </a:t>
            </a:r>
            <a:r>
              <a:rPr lang="es-CO" dirty="0" smtClean="0"/>
              <a:t>LA MACIZA PUERTA, QUE NO PODÍAN CERRAR LOS QUE ESTABAN DENTRO, FUE PUESTA LENTAMENTE EN SU SITIO POR MANOS INVISIBLES. </a:t>
            </a:r>
            <a:r>
              <a:rPr lang="es-CO" b="1" dirty="0"/>
              <a:t>Noé quedó adentro y los que </a:t>
            </a:r>
            <a:r>
              <a:rPr lang="es-CO" b="1" dirty="0" smtClean="0"/>
              <a:t>habían desechado </a:t>
            </a:r>
            <a:r>
              <a:rPr lang="es-CO" b="1" dirty="0"/>
              <a:t>la misericordia de Dios quedaron afuera</a:t>
            </a:r>
            <a:r>
              <a:rPr lang="es-CO" dirty="0"/>
              <a:t>. </a:t>
            </a:r>
            <a:r>
              <a:rPr lang="es-CO" dirty="0" smtClean="0"/>
              <a:t>EL SELLO DEL CIELO FUE PUESTO SOBRE LA PUERTA; DIOS LA HABÍA CERRADO, Y SÓLO DIOS PODÍA ABRIRLA.</a:t>
            </a:r>
          </a:p>
          <a:p>
            <a:pPr lvl="1"/>
            <a:r>
              <a:rPr lang="es-CO" dirty="0" smtClean="0"/>
              <a:t>Los ojos de los incrédulos estaban fijos en la puerta, y vieron como esta era cerrada, sin saber que significaba su perdición eterna, ya que esta nunca más les sería abierta.  </a:t>
            </a:r>
            <a:r>
              <a:rPr lang="es-CO" b="1" dirty="0" smtClean="0">
                <a:solidFill>
                  <a:srgbClr val="FF0000"/>
                </a:solidFill>
              </a:rPr>
              <a:t>¿Recuerdan el titulo del tema? Espera el cumplimiento de todo, para saber si es verdad. MENOS ESTO.</a:t>
            </a:r>
          </a:p>
        </p:txBody>
      </p:sp>
    </p:spTree>
    <p:extLst>
      <p:ext uri="{BB962C8B-B14F-4D97-AF65-F5344CB8AC3E}">
        <p14:creationId xmlns:p14="http://schemas.microsoft.com/office/powerpoint/2010/main" val="269717029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4896543"/>
          </a:xfrm>
          <a:solidFill>
            <a:schemeClr val="bg2">
              <a:lumMod val="75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sz="2800" dirty="0"/>
              <a:t>Asimismo, cuando Cristo deje de interceder por los hombres culpables, antes de su venida en las nubes del cielo, la puerta de la misericordia será </a:t>
            </a:r>
            <a:r>
              <a:rPr lang="es-CO" sz="2800" dirty="0" smtClean="0"/>
              <a:t>cerrada (para siempre). Solo que este magno acontecimiento, no será visto por ningún ser humano. </a:t>
            </a:r>
          </a:p>
          <a:p>
            <a:pPr marL="0" indent="0" algn="ctr">
              <a:buNone/>
            </a:pPr>
            <a:endParaRPr lang="es-CO" sz="2800" dirty="0"/>
          </a:p>
          <a:p>
            <a:pPr marL="0" indent="0" algn="ctr">
              <a:buNone/>
            </a:pPr>
            <a:r>
              <a:rPr lang="es-CO" sz="2800" dirty="0" smtClean="0"/>
              <a:t>Entonces </a:t>
            </a:r>
            <a:r>
              <a:rPr lang="es-CO" sz="2800" dirty="0"/>
              <a:t>la gracia divina ya no refrenará más a los impíos, y Satanás tendrá dominio absoluto sobre los que hayan rechazado la misericordia divina. </a:t>
            </a:r>
            <a:endParaRPr lang="es-CO" sz="2800" dirty="0" smtClean="0"/>
          </a:p>
          <a:p>
            <a:pPr marL="0" indent="0" algn="ctr">
              <a:buNone/>
            </a:pPr>
            <a:endParaRPr lang="es-CO" sz="2800" dirty="0" smtClean="0"/>
          </a:p>
          <a:p>
            <a:pPr marL="0" indent="0" algn="ctr">
              <a:buNone/>
            </a:pPr>
            <a:r>
              <a:rPr lang="es-CO" sz="2800" dirty="0" smtClean="0"/>
              <a:t>Pugnarán </a:t>
            </a:r>
            <a:r>
              <a:rPr lang="es-CO" sz="2800" dirty="0"/>
              <a:t>ellos por destruir al pueblo de Dios; pero así como Noé fue guardado en el arca, los justos serán escudados por el poder divino</a:t>
            </a:r>
            <a:r>
              <a:rPr lang="es-CO" sz="2800" dirty="0" smtClean="0"/>
              <a:t>.</a:t>
            </a:r>
            <a:endParaRPr lang="es-CO" sz="2800" dirty="0"/>
          </a:p>
        </p:txBody>
      </p:sp>
    </p:spTree>
    <p:extLst>
      <p:ext uri="{BB962C8B-B14F-4D97-AF65-F5344CB8AC3E}">
        <p14:creationId xmlns:p14="http://schemas.microsoft.com/office/powerpoint/2010/main" val="100626767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pPr marL="457200" lvl="1" indent="0" algn="ctr">
              <a:buNone/>
            </a:pPr>
            <a:r>
              <a:rPr lang="es-CO" dirty="0" smtClean="0">
                <a:solidFill>
                  <a:srgbClr val="FF0000"/>
                </a:solidFill>
              </a:rPr>
              <a:t>Durante </a:t>
            </a:r>
            <a:r>
              <a:rPr lang="es-CO" dirty="0">
                <a:solidFill>
                  <a:srgbClr val="FF0000"/>
                </a:solidFill>
              </a:rPr>
              <a:t>siete días después que Noé y su </a:t>
            </a:r>
            <a:r>
              <a:rPr lang="es-CO" dirty="0" smtClean="0">
                <a:solidFill>
                  <a:srgbClr val="FF0000"/>
                </a:solidFill>
              </a:rPr>
              <a:t>familia hubieron </a:t>
            </a:r>
            <a:r>
              <a:rPr lang="es-CO" dirty="0">
                <a:solidFill>
                  <a:srgbClr val="FF0000"/>
                </a:solidFill>
              </a:rPr>
              <a:t>entrado en el arca, no aparecieron señales de </a:t>
            </a:r>
            <a:r>
              <a:rPr lang="es-CO" dirty="0" smtClean="0">
                <a:solidFill>
                  <a:srgbClr val="FF0000"/>
                </a:solidFill>
              </a:rPr>
              <a:t>la inminente </a:t>
            </a:r>
            <a:r>
              <a:rPr lang="es-CO" dirty="0">
                <a:solidFill>
                  <a:srgbClr val="FF0000"/>
                </a:solidFill>
              </a:rPr>
              <a:t>tempestad</a:t>
            </a:r>
            <a:r>
              <a:rPr lang="es-CO" dirty="0"/>
              <a:t>. Durante ese tiempo se probó su </a:t>
            </a:r>
            <a:r>
              <a:rPr lang="es-CO" dirty="0" smtClean="0"/>
              <a:t>fe. Fue </a:t>
            </a:r>
            <a:r>
              <a:rPr lang="es-CO" dirty="0"/>
              <a:t>un momento de triunfo para el mundo exterior. </a:t>
            </a:r>
            <a:r>
              <a:rPr lang="es-CO" dirty="0" smtClean="0"/>
              <a:t>La aparente </a:t>
            </a:r>
            <a:r>
              <a:rPr lang="es-CO" dirty="0"/>
              <a:t>tardanza confirmaba la creencia de que </a:t>
            </a:r>
            <a:r>
              <a:rPr lang="es-CO" dirty="0" smtClean="0"/>
              <a:t>el mensaje </a:t>
            </a:r>
            <a:r>
              <a:rPr lang="es-CO" dirty="0"/>
              <a:t>de Noé era un error y que el diluvio no ocurriría.</a:t>
            </a:r>
          </a:p>
          <a:p>
            <a:pPr marL="0" indent="0" algn="ctr">
              <a:buNone/>
            </a:pPr>
            <a:endParaRPr lang="es-CO" dirty="0" smtClean="0"/>
          </a:p>
          <a:p>
            <a:pPr marL="0" indent="0" algn="ctr">
              <a:buNone/>
            </a:pPr>
            <a:r>
              <a:rPr lang="es-CO" dirty="0" smtClean="0"/>
              <a:t>A </a:t>
            </a:r>
            <a:r>
              <a:rPr lang="es-CO" dirty="0"/>
              <a:t>pesar de las solemnes escenas que habían </a:t>
            </a:r>
            <a:r>
              <a:rPr lang="es-CO" dirty="0" smtClean="0"/>
              <a:t>presenciado, al </a:t>
            </a:r>
            <a:r>
              <a:rPr lang="es-CO" dirty="0"/>
              <a:t>ver cómo las bestias y las aves entraban en el arca, y </a:t>
            </a:r>
            <a:r>
              <a:rPr lang="es-CO" dirty="0" smtClean="0"/>
              <a:t>el ángel </a:t>
            </a:r>
            <a:r>
              <a:rPr lang="es-CO" dirty="0"/>
              <a:t>de Dios cerraba la puerta, continuaron las burlas </a:t>
            </a:r>
            <a:r>
              <a:rPr lang="es-CO" dirty="0" smtClean="0"/>
              <a:t>y orgías</a:t>
            </a:r>
            <a:r>
              <a:rPr lang="es-CO" dirty="0"/>
              <a:t>, y hasta </a:t>
            </a:r>
            <a:r>
              <a:rPr lang="es-CO" dirty="0" smtClean="0"/>
              <a:t>se </a:t>
            </a:r>
            <a:r>
              <a:rPr lang="es-CO" dirty="0"/>
              <a:t>mofaron los hombres de </a:t>
            </a:r>
            <a:r>
              <a:rPr lang="es-CO" dirty="0" smtClean="0"/>
              <a:t>las manifiestas </a:t>
            </a:r>
            <a:r>
              <a:rPr lang="es-CO" dirty="0"/>
              <a:t>señales del poder de Dios. </a:t>
            </a:r>
            <a:endParaRPr lang="es-CO" dirty="0" smtClean="0"/>
          </a:p>
          <a:p>
            <a:pPr marL="0" indent="0" algn="ctr">
              <a:buNone/>
            </a:pPr>
            <a:endParaRPr lang="es-CO" dirty="0" smtClean="0"/>
          </a:p>
          <a:p>
            <a:pPr marL="0" indent="0" algn="ctr">
              <a:buNone/>
            </a:pPr>
            <a:r>
              <a:rPr lang="es-CO" dirty="0" smtClean="0">
                <a:solidFill>
                  <a:srgbClr val="FF0000"/>
                </a:solidFill>
              </a:rPr>
              <a:t>Se </a:t>
            </a:r>
            <a:r>
              <a:rPr lang="es-CO" dirty="0">
                <a:solidFill>
                  <a:srgbClr val="FF0000"/>
                </a:solidFill>
              </a:rPr>
              <a:t>reunieron </a:t>
            </a:r>
            <a:r>
              <a:rPr lang="es-CO" dirty="0" smtClean="0">
                <a:solidFill>
                  <a:srgbClr val="FF0000"/>
                </a:solidFill>
              </a:rPr>
              <a:t>en multitudes </a:t>
            </a:r>
            <a:r>
              <a:rPr lang="es-CO" dirty="0">
                <a:solidFill>
                  <a:srgbClr val="FF0000"/>
                </a:solidFill>
              </a:rPr>
              <a:t>alrededor del arca para ridiculizar a </a:t>
            </a:r>
            <a:r>
              <a:rPr lang="es-CO" dirty="0" smtClean="0">
                <a:solidFill>
                  <a:srgbClr val="FF0000"/>
                </a:solidFill>
              </a:rPr>
              <a:t>sus ocupantes </a:t>
            </a:r>
            <a:r>
              <a:rPr lang="es-CO" dirty="0">
                <a:solidFill>
                  <a:srgbClr val="FF0000"/>
                </a:solidFill>
              </a:rPr>
              <a:t>con una audacia violenta que no se </a:t>
            </a:r>
            <a:r>
              <a:rPr lang="es-CO" dirty="0" smtClean="0">
                <a:solidFill>
                  <a:srgbClr val="FF0000"/>
                </a:solidFill>
              </a:rPr>
              <a:t>habían atrevido </a:t>
            </a:r>
            <a:r>
              <a:rPr lang="es-CO" dirty="0">
                <a:solidFill>
                  <a:srgbClr val="FF0000"/>
                </a:solidFill>
              </a:rPr>
              <a:t>a manifestar antes.</a:t>
            </a:r>
          </a:p>
        </p:txBody>
      </p:sp>
    </p:spTree>
    <p:extLst>
      <p:ext uri="{BB962C8B-B14F-4D97-AF65-F5344CB8AC3E}">
        <p14:creationId xmlns:p14="http://schemas.microsoft.com/office/powerpoint/2010/main" val="608569201"/>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08712"/>
          </a:xfrm>
          <a:solidFill>
            <a:schemeClr val="accent2">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lgn="ctr">
              <a:buNone/>
            </a:pPr>
            <a:endParaRPr lang="es-CO" dirty="0" smtClean="0"/>
          </a:p>
          <a:p>
            <a:pPr marL="0" indent="0" algn="ctr">
              <a:buNone/>
            </a:pPr>
            <a:r>
              <a:rPr lang="es-CO" dirty="0" smtClean="0"/>
              <a:t>Pero </a:t>
            </a:r>
            <a:r>
              <a:rPr lang="es-CO" dirty="0"/>
              <a:t>al octavo día obscuros nubarrones cubrieron </a:t>
            </a:r>
            <a:r>
              <a:rPr lang="es-CO" dirty="0" smtClean="0"/>
              <a:t>los cielos</a:t>
            </a:r>
            <a:r>
              <a:rPr lang="es-CO" dirty="0"/>
              <a:t>. Y comenzó el estallido de los truenos y </a:t>
            </a:r>
            <a:r>
              <a:rPr lang="es-CO" dirty="0" smtClean="0"/>
              <a:t>el centellear </a:t>
            </a:r>
            <a:r>
              <a:rPr lang="es-CO" dirty="0"/>
              <a:t>de los relámpagos. Pronto grandes gotas </a:t>
            </a:r>
            <a:r>
              <a:rPr lang="es-CO" dirty="0" smtClean="0"/>
              <a:t>de agua </a:t>
            </a:r>
            <a:r>
              <a:rPr lang="es-CO" dirty="0"/>
              <a:t>comenzaron a caer. Nunca había presenciado </a:t>
            </a:r>
            <a:r>
              <a:rPr lang="es-CO" dirty="0" smtClean="0"/>
              <a:t>el mundo </a:t>
            </a:r>
            <a:r>
              <a:rPr lang="es-CO" dirty="0"/>
              <a:t>cosa semejante y el temor se apoderó del </a:t>
            </a:r>
            <a:r>
              <a:rPr lang="es-CO" dirty="0" smtClean="0"/>
              <a:t>corazón de </a:t>
            </a:r>
            <a:r>
              <a:rPr lang="es-CO" dirty="0"/>
              <a:t>los hombres. </a:t>
            </a:r>
            <a:endParaRPr lang="es-CO" dirty="0" smtClean="0"/>
          </a:p>
          <a:p>
            <a:pPr marL="0" indent="0" algn="ctr">
              <a:buNone/>
            </a:pPr>
            <a:r>
              <a:rPr lang="es-CO" dirty="0" smtClean="0"/>
              <a:t>Todos </a:t>
            </a:r>
            <a:r>
              <a:rPr lang="es-CO" dirty="0"/>
              <a:t>se preguntaban secretamente</a:t>
            </a:r>
            <a:r>
              <a:rPr lang="es-CO" dirty="0" smtClean="0"/>
              <a:t>: </a:t>
            </a:r>
            <a:r>
              <a:rPr lang="es-CO" b="1" dirty="0" smtClean="0"/>
              <a:t>"¿</a:t>
            </a:r>
            <a:r>
              <a:rPr lang="es-CO" b="1" dirty="0"/>
              <a:t>Será posible que Noé tuviera razón y que el mundo </a:t>
            </a:r>
            <a:r>
              <a:rPr lang="es-CO" b="1" dirty="0" smtClean="0"/>
              <a:t>se halle </a:t>
            </a:r>
            <a:r>
              <a:rPr lang="es-CO" b="1" dirty="0"/>
              <a:t>condenado a la destrucción?" </a:t>
            </a:r>
            <a:r>
              <a:rPr lang="es-CO" dirty="0"/>
              <a:t>El cielo se </a:t>
            </a:r>
            <a:r>
              <a:rPr lang="es-CO" dirty="0" smtClean="0"/>
              <a:t>obscurecía cada </a:t>
            </a:r>
            <a:r>
              <a:rPr lang="es-CO" dirty="0"/>
              <a:t>vez más y la lluvia caía más aprisa. Las </a:t>
            </a:r>
            <a:r>
              <a:rPr lang="es-CO" dirty="0" smtClean="0"/>
              <a:t>bestias rondaban </a:t>
            </a:r>
            <a:r>
              <a:rPr lang="es-CO" dirty="0"/>
              <a:t>presas de terror, y sus discordantes </a:t>
            </a:r>
            <a:r>
              <a:rPr lang="es-CO" dirty="0" smtClean="0"/>
              <a:t>aullidos parecían </a:t>
            </a:r>
            <a:r>
              <a:rPr lang="es-CO" dirty="0"/>
              <a:t>lamentar su propio destino y la suerte </a:t>
            </a:r>
            <a:r>
              <a:rPr lang="es-CO" dirty="0" smtClean="0"/>
              <a:t>del hombre</a:t>
            </a:r>
            <a:r>
              <a:rPr lang="es-CO" dirty="0"/>
              <a:t>. </a:t>
            </a:r>
            <a:endParaRPr lang="es-CO" dirty="0" smtClean="0"/>
          </a:p>
          <a:p>
            <a:pPr marL="0" indent="0" algn="ctr">
              <a:buNone/>
            </a:pPr>
            <a:r>
              <a:rPr lang="es-CO" dirty="0" smtClean="0"/>
              <a:t>Entonces </a:t>
            </a:r>
            <a:r>
              <a:rPr lang="es-CO" dirty="0"/>
              <a:t>"</a:t>
            </a:r>
            <a:r>
              <a:rPr lang="es-CO" dirty="0">
                <a:latin typeface="Agency FB" pitchFamily="34" charset="0"/>
              </a:rPr>
              <a:t>fueron rotas todas las fuentes </a:t>
            </a:r>
            <a:r>
              <a:rPr lang="es-CO" dirty="0" smtClean="0">
                <a:latin typeface="Agency FB" pitchFamily="34" charset="0"/>
              </a:rPr>
              <a:t>del grande </a:t>
            </a:r>
            <a:r>
              <a:rPr lang="es-CO" dirty="0">
                <a:latin typeface="Agency FB" pitchFamily="34" charset="0"/>
              </a:rPr>
              <a:t>abismo, y las cataratas de los cielos </a:t>
            </a:r>
            <a:r>
              <a:rPr lang="es-CO" dirty="0" smtClean="0">
                <a:latin typeface="Agency FB" pitchFamily="34" charset="0"/>
              </a:rPr>
              <a:t>fueron abiertas</a:t>
            </a:r>
            <a:r>
              <a:rPr lang="es-CO" dirty="0"/>
              <a:t>." </a:t>
            </a:r>
            <a:r>
              <a:rPr lang="es-CO" dirty="0">
                <a:solidFill>
                  <a:srgbClr val="FF0000"/>
                </a:solidFill>
              </a:rPr>
              <a:t>(Vers. </a:t>
            </a:r>
            <a:r>
              <a:rPr lang="es-CO" dirty="0" smtClean="0">
                <a:solidFill>
                  <a:srgbClr val="FF0000"/>
                </a:solidFill>
              </a:rPr>
              <a:t>11). </a:t>
            </a:r>
            <a:r>
              <a:rPr lang="es-CO" dirty="0"/>
              <a:t>El agua se veía caer de las </a:t>
            </a:r>
            <a:r>
              <a:rPr lang="es-CO" dirty="0" smtClean="0"/>
              <a:t>nubes cual </a:t>
            </a:r>
            <a:r>
              <a:rPr lang="es-CO" dirty="0"/>
              <a:t>enormes cataratas. Los ríos se salieron de madre </a:t>
            </a:r>
            <a:r>
              <a:rPr lang="es-CO" dirty="0" smtClean="0"/>
              <a:t>e inundaron </a:t>
            </a:r>
            <a:r>
              <a:rPr lang="es-CO" dirty="0"/>
              <a:t>los valles. Torrentes de aguas brotaban de </a:t>
            </a:r>
            <a:r>
              <a:rPr lang="es-CO" dirty="0" smtClean="0"/>
              <a:t>la tierra </a:t>
            </a:r>
            <a:r>
              <a:rPr lang="es-CO" dirty="0"/>
              <a:t>con fuerza indescriptible, arrojando al aire, </a:t>
            </a:r>
            <a:r>
              <a:rPr lang="es-CO" dirty="0" smtClean="0"/>
              <a:t>a centenares </a:t>
            </a:r>
            <a:r>
              <a:rPr lang="es-CO" dirty="0"/>
              <a:t>de pies</a:t>
            </a:r>
            <a:r>
              <a:rPr lang="es-CO" dirty="0" smtClean="0"/>
              <a:t>, </a:t>
            </a:r>
            <a:r>
              <a:rPr lang="es-CO" dirty="0"/>
              <a:t>macizas rocas, que al caer </a:t>
            </a:r>
            <a:r>
              <a:rPr lang="es-CO" dirty="0" smtClean="0"/>
              <a:t>se sepultaban </a:t>
            </a:r>
            <a:r>
              <a:rPr lang="es-CO" dirty="0"/>
              <a:t>profundamente en el suelo.</a:t>
            </a:r>
          </a:p>
          <a:p>
            <a:endParaRPr lang="es-CO" dirty="0"/>
          </a:p>
        </p:txBody>
      </p:sp>
    </p:spTree>
    <p:extLst>
      <p:ext uri="{BB962C8B-B14F-4D97-AF65-F5344CB8AC3E}">
        <p14:creationId xmlns:p14="http://schemas.microsoft.com/office/powerpoint/2010/main" val="31956620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60640"/>
          </a:xfrm>
          <a:solidFill>
            <a:schemeClr val="accent3">
              <a:lumMod val="20000"/>
              <a:lumOff val="8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dirty="0"/>
              <a:t>La gente presenció primeramente la destrucción de </a:t>
            </a:r>
            <a:r>
              <a:rPr lang="es-CO" dirty="0" smtClean="0"/>
              <a:t>las obras </a:t>
            </a:r>
            <a:r>
              <a:rPr lang="es-CO" dirty="0"/>
              <a:t>de sus manos. Sus espléndidos edificios, sus </a:t>
            </a:r>
            <a:r>
              <a:rPr lang="es-CO" dirty="0" smtClean="0"/>
              <a:t>bellos jardines </a:t>
            </a:r>
            <a:r>
              <a:rPr lang="es-CO" dirty="0"/>
              <a:t>y alamedas donde habían colocado sus </a:t>
            </a:r>
            <a:r>
              <a:rPr lang="es-CO" dirty="0" smtClean="0"/>
              <a:t>ídolos, fueron </a:t>
            </a:r>
            <a:r>
              <a:rPr lang="es-CO" dirty="0"/>
              <a:t>destruidos por los rayos, y sus escombros </a:t>
            </a:r>
            <a:r>
              <a:rPr lang="es-CO" dirty="0" smtClean="0"/>
              <a:t>fueron diseminados</a:t>
            </a:r>
            <a:r>
              <a:rPr lang="es-CO" dirty="0"/>
              <a:t>. </a:t>
            </a:r>
            <a:endParaRPr lang="es-CO" dirty="0" smtClean="0"/>
          </a:p>
          <a:p>
            <a:r>
              <a:rPr lang="es-CO" dirty="0" smtClean="0">
                <a:solidFill>
                  <a:srgbClr val="FF0000"/>
                </a:solidFill>
              </a:rPr>
              <a:t>Los </a:t>
            </a:r>
            <a:r>
              <a:rPr lang="es-CO" dirty="0">
                <a:solidFill>
                  <a:srgbClr val="FF0000"/>
                </a:solidFill>
              </a:rPr>
              <a:t>altares donde habían ofrecido </a:t>
            </a:r>
            <a:r>
              <a:rPr lang="es-CO" dirty="0" smtClean="0">
                <a:solidFill>
                  <a:srgbClr val="FF0000"/>
                </a:solidFill>
              </a:rPr>
              <a:t>sacrificios humanos </a:t>
            </a:r>
            <a:r>
              <a:rPr lang="es-CO" dirty="0">
                <a:solidFill>
                  <a:srgbClr val="FF0000"/>
                </a:solidFill>
              </a:rPr>
              <a:t>fueron destruidos, y los adoradores </a:t>
            </a:r>
            <a:r>
              <a:rPr lang="es-CO" dirty="0" smtClean="0">
                <a:solidFill>
                  <a:srgbClr val="FF0000"/>
                </a:solidFill>
              </a:rPr>
              <a:t>temblaron ante </a:t>
            </a:r>
            <a:r>
              <a:rPr lang="es-CO" dirty="0">
                <a:solidFill>
                  <a:srgbClr val="FF0000"/>
                </a:solidFill>
              </a:rPr>
              <a:t>el poder del Dios viviente, y comprendieron que </a:t>
            </a:r>
            <a:r>
              <a:rPr lang="es-CO" dirty="0" smtClean="0">
                <a:solidFill>
                  <a:srgbClr val="FF0000"/>
                </a:solidFill>
              </a:rPr>
              <a:t>había sido </a:t>
            </a:r>
            <a:r>
              <a:rPr lang="es-CO" dirty="0">
                <a:solidFill>
                  <a:srgbClr val="FF0000"/>
                </a:solidFill>
              </a:rPr>
              <a:t>su corrupción e idolatría lo que había provocado </a:t>
            </a:r>
            <a:r>
              <a:rPr lang="es-CO" dirty="0" smtClean="0">
                <a:solidFill>
                  <a:srgbClr val="FF0000"/>
                </a:solidFill>
              </a:rPr>
              <a:t>su destrucción</a:t>
            </a:r>
            <a:r>
              <a:rPr lang="es-CO" dirty="0">
                <a:solidFill>
                  <a:srgbClr val="FF0000"/>
                </a:solidFill>
              </a:rPr>
              <a:t>.</a:t>
            </a:r>
          </a:p>
          <a:p>
            <a:r>
              <a:rPr lang="es-CO" dirty="0">
                <a:solidFill>
                  <a:srgbClr val="FF0000"/>
                </a:solidFill>
              </a:rPr>
              <a:t>A medida que la violencia de la tempestad </a:t>
            </a:r>
            <a:r>
              <a:rPr lang="es-CO" dirty="0" smtClean="0">
                <a:solidFill>
                  <a:srgbClr val="FF0000"/>
                </a:solidFill>
              </a:rPr>
              <a:t>aumentaba, árboles</a:t>
            </a:r>
            <a:r>
              <a:rPr lang="es-CO" dirty="0">
                <a:solidFill>
                  <a:srgbClr val="FF0000"/>
                </a:solidFill>
              </a:rPr>
              <a:t>, edificios, rocas y tierra eran lanzados en </a:t>
            </a:r>
            <a:r>
              <a:rPr lang="es-CO" dirty="0" smtClean="0">
                <a:solidFill>
                  <a:srgbClr val="FF0000"/>
                </a:solidFill>
              </a:rPr>
              <a:t>todas direcciones</a:t>
            </a:r>
            <a:r>
              <a:rPr lang="es-CO" dirty="0">
                <a:solidFill>
                  <a:srgbClr val="FF0000"/>
                </a:solidFill>
              </a:rPr>
              <a:t>. El terror de los hombres y los animales </a:t>
            </a:r>
            <a:r>
              <a:rPr lang="es-CO" dirty="0" smtClean="0">
                <a:solidFill>
                  <a:srgbClr val="FF0000"/>
                </a:solidFill>
              </a:rPr>
              <a:t>era indescriptible</a:t>
            </a:r>
            <a:r>
              <a:rPr lang="es-CO" dirty="0">
                <a:solidFill>
                  <a:srgbClr val="FF0000"/>
                </a:solidFill>
              </a:rPr>
              <a:t>. Por encima del rugido de la </a:t>
            </a:r>
            <a:r>
              <a:rPr lang="es-CO" dirty="0" smtClean="0">
                <a:solidFill>
                  <a:srgbClr val="FF0000"/>
                </a:solidFill>
              </a:rPr>
              <a:t>tempestad podían escucharse </a:t>
            </a:r>
            <a:r>
              <a:rPr lang="es-CO" dirty="0">
                <a:solidFill>
                  <a:srgbClr val="FF0000"/>
                </a:solidFill>
              </a:rPr>
              <a:t>los lamentos de un pueblo </a:t>
            </a:r>
            <a:r>
              <a:rPr lang="es-CO" dirty="0" smtClean="0">
                <a:solidFill>
                  <a:srgbClr val="FF0000"/>
                </a:solidFill>
              </a:rPr>
              <a:t>que había </a:t>
            </a:r>
            <a:r>
              <a:rPr lang="es-CO" dirty="0">
                <a:solidFill>
                  <a:srgbClr val="FF0000"/>
                </a:solidFill>
              </a:rPr>
              <a:t>despreciado la autoridad de Dios. </a:t>
            </a:r>
          </a:p>
        </p:txBody>
      </p:sp>
    </p:spTree>
    <p:extLst>
      <p:ext uri="{BB962C8B-B14F-4D97-AF65-F5344CB8AC3E}">
        <p14:creationId xmlns:p14="http://schemas.microsoft.com/office/powerpoint/2010/main" val="94674979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88640"/>
            <a:ext cx="8229600" cy="6408712"/>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r>
              <a:rPr lang="es-CO" dirty="0"/>
              <a:t>El </a:t>
            </a:r>
            <a:r>
              <a:rPr lang="es-CO" dirty="0" smtClean="0"/>
              <a:t>mismo Satanás</a:t>
            </a:r>
            <a:r>
              <a:rPr lang="es-CO" dirty="0"/>
              <a:t>, obligado a permanecer en medio de los </a:t>
            </a:r>
            <a:r>
              <a:rPr lang="es-CO" dirty="0" smtClean="0"/>
              <a:t>revueltos elementos</a:t>
            </a:r>
            <a:r>
              <a:rPr lang="es-CO" dirty="0"/>
              <a:t>, temió por su propia existencia. Se </a:t>
            </a:r>
            <a:r>
              <a:rPr lang="es-CO" dirty="0" smtClean="0"/>
              <a:t>había deleitado </a:t>
            </a:r>
            <a:r>
              <a:rPr lang="es-CO" dirty="0"/>
              <a:t>en dominar tan poderosa raza, y deseaba que </a:t>
            </a:r>
            <a:r>
              <a:rPr lang="es-CO" dirty="0" smtClean="0"/>
              <a:t>los hombres </a:t>
            </a:r>
            <a:r>
              <a:rPr lang="es-CO" dirty="0"/>
              <a:t>viviesen para que siguieran practicando </a:t>
            </a:r>
            <a:r>
              <a:rPr lang="es-CO" dirty="0" smtClean="0"/>
              <a:t>sus abominaciones </a:t>
            </a:r>
            <a:r>
              <a:rPr lang="es-CO" dirty="0"/>
              <a:t>y rebelándose contra el Rey del cielo.</a:t>
            </a:r>
          </a:p>
          <a:p>
            <a:r>
              <a:rPr lang="es-CO" dirty="0"/>
              <a:t>Ahora lanzaba maldiciones contra Dios, culpándolo </a:t>
            </a:r>
            <a:r>
              <a:rPr lang="es-CO" dirty="0" smtClean="0"/>
              <a:t>de injusticia </a:t>
            </a:r>
            <a:r>
              <a:rPr lang="es-CO" dirty="0"/>
              <a:t>y de crueldad. Muchos, como </a:t>
            </a:r>
            <a:r>
              <a:rPr lang="es-CO" dirty="0" smtClean="0"/>
              <a:t>Satanás, blasfemaban </a:t>
            </a:r>
            <a:r>
              <a:rPr lang="es-CO" dirty="0"/>
              <a:t>contra Dios, y si hubiesen podido, le </a:t>
            </a:r>
            <a:r>
              <a:rPr lang="es-CO" dirty="0" smtClean="0"/>
              <a:t>habrían arrojado </a:t>
            </a:r>
            <a:r>
              <a:rPr lang="es-CO" dirty="0"/>
              <a:t>del trono de su poder. </a:t>
            </a:r>
            <a:endParaRPr lang="es-CO" dirty="0" smtClean="0"/>
          </a:p>
          <a:p>
            <a:pPr lvl="1"/>
            <a:r>
              <a:rPr lang="es-CO" u="sng" dirty="0" smtClean="0">
                <a:solidFill>
                  <a:srgbClr val="FF0000"/>
                </a:solidFill>
              </a:rPr>
              <a:t>otros, locos de terror, extendían las manos hacia el arca, implorando que les permitieran entrar. pero sus súplicas fueron vanas. su conciencia despertó, por fin, y se convencieron de que hay en los cielos un dios que lo gobierna todo. le invocaron con fervor, pero los oídos del creador no escuchaban sus súplicas. (Su tiempo de gracia había terminado para siempre).</a:t>
            </a:r>
          </a:p>
          <a:p>
            <a:endParaRPr lang="es-CO" dirty="0"/>
          </a:p>
        </p:txBody>
      </p:sp>
    </p:spTree>
    <p:extLst>
      <p:ext uri="{BB962C8B-B14F-4D97-AF65-F5344CB8AC3E}">
        <p14:creationId xmlns:p14="http://schemas.microsoft.com/office/powerpoint/2010/main" val="24415516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858218"/>
          </a:xfrm>
          <a:solidFill>
            <a:schemeClr val="accent4">
              <a:lumMod val="20000"/>
              <a:lumOff val="80000"/>
            </a:schemeClr>
          </a:solidFill>
          <a:scene3d>
            <a:camera prst="orthographicFront"/>
            <a:lightRig rig="threePt" dir="t"/>
          </a:scene3d>
          <a:sp3d>
            <a:bevelT w="165100" prst="coolSlant"/>
          </a:sp3d>
        </p:spPr>
        <p:txBody>
          <a:bodyPr>
            <a:noAutofit/>
          </a:bodyPr>
          <a:lstStyle/>
          <a:p>
            <a:r>
              <a:rPr lang="es-CO" sz="3200" b="1" dirty="0" smtClean="0"/>
              <a:t>Escenas aterradoras del diluvio, pero Noé y su familia estaban seguros dentro del arca protegidos por la mano de Dios. </a:t>
            </a:r>
            <a:endParaRPr lang="es-CO" sz="32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2420888"/>
            <a:ext cx="2736304" cy="3093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2420888"/>
            <a:ext cx="2520279" cy="30936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2420888"/>
            <a:ext cx="2736304" cy="3077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36005" y="5661248"/>
            <a:ext cx="8352928" cy="1077218"/>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sz="3200" b="1" dirty="0"/>
              <a:t>Los incrédulos tuvieron la salvación al alcance de sus manos, pero la dejaron </a:t>
            </a:r>
            <a:r>
              <a:rPr lang="es-CO" sz="3200" b="1" dirty="0" smtClean="0"/>
              <a:t>escapar.</a:t>
            </a:r>
            <a:endParaRPr lang="es-CO" sz="3200" b="1" dirty="0"/>
          </a:p>
        </p:txBody>
      </p:sp>
    </p:spTree>
    <p:extLst>
      <p:ext uri="{BB962C8B-B14F-4D97-AF65-F5344CB8AC3E}">
        <p14:creationId xmlns:p14="http://schemas.microsoft.com/office/powerpoint/2010/main" val="787051542"/>
      </p:ext>
    </p:extLst>
  </p:cSld>
  <p:clrMapOvr>
    <a:masterClrMapping/>
  </p:clrMapOvr>
  <p:transition spd="slow">
    <p:cove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chemeClr val="accent4">
              <a:lumMod val="40000"/>
              <a:lumOff val="60000"/>
            </a:schemeClr>
          </a:solidFill>
          <a:scene3d>
            <a:camera prst="orthographicFront"/>
            <a:lightRig rig="threePt" dir="t"/>
          </a:scene3d>
          <a:sp3d>
            <a:bevelT w="165100" prst="coolSlant"/>
          </a:sp3d>
        </p:spPr>
        <p:txBody>
          <a:bodyPr>
            <a:normAutofit fontScale="92500" lnSpcReduction="20000"/>
          </a:bodyPr>
          <a:lstStyle/>
          <a:p>
            <a:r>
              <a:rPr lang="es-CO" dirty="0"/>
              <a:t>En aquella terrible hora vieron que la transgresión de </a:t>
            </a:r>
            <a:r>
              <a:rPr lang="es-CO" dirty="0" smtClean="0"/>
              <a:t>la ley </a:t>
            </a:r>
            <a:r>
              <a:rPr lang="es-CO" dirty="0"/>
              <a:t>de Dios había ocasionado su ruina. Pero, si bien </a:t>
            </a:r>
            <a:r>
              <a:rPr lang="es-CO" u="sng" dirty="0" smtClean="0"/>
              <a:t>por temor </a:t>
            </a:r>
            <a:r>
              <a:rPr lang="es-CO" u="sng" dirty="0"/>
              <a:t>al castigo reconocían su pecado</a:t>
            </a:r>
            <a:r>
              <a:rPr lang="es-CO" dirty="0"/>
              <a:t>, </a:t>
            </a:r>
            <a:r>
              <a:rPr lang="es-CO" u="sng" dirty="0"/>
              <a:t>no </a:t>
            </a:r>
            <a:r>
              <a:rPr lang="es-CO" u="sng" dirty="0" smtClean="0"/>
              <a:t>sentían verdadero </a:t>
            </a:r>
            <a:r>
              <a:rPr lang="es-CO" u="sng" dirty="0"/>
              <a:t>arrepentimiento ni verdadera repugnancia </a:t>
            </a:r>
            <a:r>
              <a:rPr lang="es-CO" u="sng" dirty="0" smtClean="0"/>
              <a:t>hacia el </a:t>
            </a:r>
            <a:r>
              <a:rPr lang="es-CO" u="sng" dirty="0"/>
              <a:t>mal</a:t>
            </a:r>
            <a:r>
              <a:rPr lang="es-CO" dirty="0"/>
              <a:t>. </a:t>
            </a:r>
            <a:endParaRPr lang="es-CO" dirty="0" smtClean="0"/>
          </a:p>
          <a:p>
            <a:endParaRPr lang="es-CO" dirty="0" smtClean="0"/>
          </a:p>
          <a:p>
            <a:pPr lvl="1"/>
            <a:r>
              <a:rPr lang="es-CO" dirty="0" smtClean="0"/>
              <a:t>Habrían </a:t>
            </a:r>
            <a:r>
              <a:rPr lang="es-CO" dirty="0"/>
              <a:t>vuelto a su desafío contra el cielo, si se </a:t>
            </a:r>
            <a:r>
              <a:rPr lang="es-CO" dirty="0" smtClean="0"/>
              <a:t>les hubiese </a:t>
            </a:r>
            <a:r>
              <a:rPr lang="es-CO" dirty="0"/>
              <a:t>librado del castigo. </a:t>
            </a:r>
            <a:r>
              <a:rPr lang="es-CO" dirty="0">
                <a:solidFill>
                  <a:srgbClr val="FF0000"/>
                </a:solidFill>
              </a:rPr>
              <a:t>Así también cuando los </a:t>
            </a:r>
            <a:r>
              <a:rPr lang="es-CO" dirty="0" smtClean="0">
                <a:solidFill>
                  <a:srgbClr val="FF0000"/>
                </a:solidFill>
              </a:rPr>
              <a:t>juicios de </a:t>
            </a:r>
            <a:r>
              <a:rPr lang="es-CO" dirty="0">
                <a:solidFill>
                  <a:srgbClr val="FF0000"/>
                </a:solidFill>
              </a:rPr>
              <a:t>Dios caigan sobre la tierra antes del diluvio de </a:t>
            </a:r>
            <a:r>
              <a:rPr lang="es-CO" dirty="0" smtClean="0">
                <a:solidFill>
                  <a:srgbClr val="FF0000"/>
                </a:solidFill>
              </a:rPr>
              <a:t>fuego, los </a:t>
            </a:r>
            <a:r>
              <a:rPr lang="es-CO" dirty="0">
                <a:solidFill>
                  <a:srgbClr val="FF0000"/>
                </a:solidFill>
              </a:rPr>
              <a:t>impíos sabrán exactamente en qué consiste su </a:t>
            </a:r>
            <a:r>
              <a:rPr lang="es-CO" dirty="0" smtClean="0">
                <a:solidFill>
                  <a:srgbClr val="FF0000"/>
                </a:solidFill>
              </a:rPr>
              <a:t>pecado: en </a:t>
            </a:r>
            <a:r>
              <a:rPr lang="es-CO" dirty="0">
                <a:solidFill>
                  <a:srgbClr val="FF0000"/>
                </a:solidFill>
              </a:rPr>
              <a:t>haber menospreciado su santa ley</a:t>
            </a:r>
            <a:r>
              <a:rPr lang="es-CO" dirty="0"/>
              <a:t>. Sin embargo, </a:t>
            </a:r>
            <a:r>
              <a:rPr lang="es-CO" dirty="0" smtClean="0"/>
              <a:t>su arrepentimiento </a:t>
            </a:r>
            <a:r>
              <a:rPr lang="es-CO" dirty="0"/>
              <a:t>no será más genuino que el de </a:t>
            </a:r>
            <a:r>
              <a:rPr lang="es-CO" dirty="0" smtClean="0"/>
              <a:t>los pecadores </a:t>
            </a:r>
            <a:r>
              <a:rPr lang="es-CO" dirty="0"/>
              <a:t>del mundo antiguo</a:t>
            </a:r>
            <a:r>
              <a:rPr lang="es-CO" dirty="0" smtClean="0"/>
              <a:t>.</a:t>
            </a:r>
            <a:endParaRPr lang="es-CO" dirty="0"/>
          </a:p>
        </p:txBody>
      </p:sp>
    </p:spTree>
    <p:extLst>
      <p:ext uri="{BB962C8B-B14F-4D97-AF65-F5344CB8AC3E}">
        <p14:creationId xmlns:p14="http://schemas.microsoft.com/office/powerpoint/2010/main" val="87761141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832648"/>
          </a:xfrm>
          <a:solidFill>
            <a:schemeClr val="accent4">
              <a:lumMod val="40000"/>
              <a:lumOff val="60000"/>
            </a:schemeClr>
          </a:solidFill>
          <a:scene3d>
            <a:camera prst="orthographicFront"/>
            <a:lightRig rig="threePt" dir="t"/>
          </a:scene3d>
          <a:sp3d>
            <a:bevelT prst="slope"/>
          </a:sp3d>
        </p:spPr>
        <p:txBody>
          <a:bodyPr>
            <a:normAutofit fontScale="92500" lnSpcReduction="10000"/>
          </a:bodyPr>
          <a:lstStyle/>
          <a:p>
            <a:pPr lvl="1"/>
            <a:r>
              <a:rPr lang="es-CO" dirty="0"/>
              <a:t>Algunos, en su desesperación, trataron de romper </a:t>
            </a:r>
            <a:r>
              <a:rPr lang="es-CO" dirty="0" smtClean="0"/>
              <a:t>el arca </a:t>
            </a:r>
            <a:r>
              <a:rPr lang="es-CO" dirty="0"/>
              <a:t>para entrar en ella; pero su firme estructura </a:t>
            </a:r>
            <a:r>
              <a:rPr lang="es-CO" dirty="0" smtClean="0"/>
              <a:t>soportó todos </a:t>
            </a:r>
            <a:r>
              <a:rPr lang="es-CO" dirty="0"/>
              <a:t>estos intentos. Otros se asieron del arca hasta </a:t>
            </a:r>
            <a:r>
              <a:rPr lang="es-CO" dirty="0" smtClean="0"/>
              <a:t>que fueron </a:t>
            </a:r>
            <a:r>
              <a:rPr lang="es-CO" dirty="0"/>
              <a:t>arrancados de ella por las embravecidas aguas </a:t>
            </a:r>
            <a:r>
              <a:rPr lang="es-CO" dirty="0" smtClean="0"/>
              <a:t>o por </a:t>
            </a:r>
            <a:r>
              <a:rPr lang="es-CO" dirty="0"/>
              <a:t>los choques con las rocas y los árboles. </a:t>
            </a:r>
            <a:endParaRPr lang="es-CO" dirty="0" smtClean="0"/>
          </a:p>
          <a:p>
            <a:pPr lvl="1"/>
            <a:r>
              <a:rPr lang="es-CO" dirty="0" smtClean="0"/>
              <a:t>Todas las fibras </a:t>
            </a:r>
            <a:r>
              <a:rPr lang="es-CO" dirty="0"/>
              <a:t>de la maciza arca temblaban cuando era </a:t>
            </a:r>
            <a:r>
              <a:rPr lang="es-CO" dirty="0" smtClean="0"/>
              <a:t>golpeada por </a:t>
            </a:r>
            <a:r>
              <a:rPr lang="es-CO" dirty="0"/>
              <a:t>los vientos inmisericordes, y una ola la arrojaba a </a:t>
            </a:r>
            <a:r>
              <a:rPr lang="es-CO" dirty="0" smtClean="0"/>
              <a:t>la otra</a:t>
            </a:r>
            <a:r>
              <a:rPr lang="es-CO" dirty="0"/>
              <a:t>. </a:t>
            </a:r>
            <a:endParaRPr lang="es-CO" dirty="0" smtClean="0"/>
          </a:p>
          <a:p>
            <a:r>
              <a:rPr lang="es-CO" sz="3000" dirty="0" smtClean="0"/>
              <a:t>Los </a:t>
            </a:r>
            <a:r>
              <a:rPr lang="es-CO" sz="3000" dirty="0"/>
              <a:t>rugidos de los animales que estaban dentro </a:t>
            </a:r>
            <a:r>
              <a:rPr lang="es-CO" sz="3000" dirty="0" smtClean="0"/>
              <a:t>del arca </a:t>
            </a:r>
            <a:r>
              <a:rPr lang="es-CO" sz="3000" dirty="0"/>
              <a:t>expresaban su miedo y dolor. Pero en medio de </a:t>
            </a:r>
            <a:r>
              <a:rPr lang="es-CO" sz="3000" dirty="0" smtClean="0"/>
              <a:t>los revueltos </a:t>
            </a:r>
            <a:r>
              <a:rPr lang="es-CO" sz="3000" dirty="0"/>
              <a:t>elementos </a:t>
            </a:r>
            <a:r>
              <a:rPr lang="es-CO" sz="3000" dirty="0" smtClean="0"/>
              <a:t>el </a:t>
            </a:r>
            <a:r>
              <a:rPr lang="es-CO" sz="3000" dirty="0"/>
              <a:t>arca continuaba flotando </a:t>
            </a:r>
            <a:r>
              <a:rPr lang="es-CO" sz="3000" dirty="0" smtClean="0"/>
              <a:t>con toda </a:t>
            </a:r>
            <a:r>
              <a:rPr lang="es-CO" sz="3000" dirty="0"/>
              <a:t>seguridad. Ángeles muy poderosos habían </a:t>
            </a:r>
            <a:r>
              <a:rPr lang="es-CO" sz="3000" dirty="0" smtClean="0"/>
              <a:t>sido enviados </a:t>
            </a:r>
            <a:r>
              <a:rPr lang="es-CO" sz="3000" dirty="0"/>
              <a:t>para protegerla.</a:t>
            </a:r>
          </a:p>
        </p:txBody>
      </p:sp>
    </p:spTree>
    <p:extLst>
      <p:ext uri="{BB962C8B-B14F-4D97-AF65-F5344CB8AC3E}">
        <p14:creationId xmlns:p14="http://schemas.microsoft.com/office/powerpoint/2010/main" val="190842891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048672"/>
          </a:xfrm>
          <a:solidFill>
            <a:schemeClr val="accent3">
              <a:lumMod val="40000"/>
              <a:lumOff val="60000"/>
            </a:schemeClr>
          </a:solidFill>
          <a:scene3d>
            <a:camera prst="orthographicFront"/>
            <a:lightRig rig="threePt" dir="t"/>
          </a:scene3d>
          <a:sp3d>
            <a:bevelT w="101600" prst="riblet"/>
          </a:sp3d>
        </p:spPr>
        <p:txBody>
          <a:bodyPr>
            <a:normAutofit fontScale="77500" lnSpcReduction="20000"/>
          </a:bodyPr>
          <a:lstStyle/>
          <a:p>
            <a:r>
              <a:rPr lang="es-CO" dirty="0"/>
              <a:t>Los animales expuestos a la tempestad corrían hacia </a:t>
            </a:r>
            <a:r>
              <a:rPr lang="es-CO" dirty="0" smtClean="0"/>
              <a:t>los hombres</a:t>
            </a:r>
            <a:r>
              <a:rPr lang="es-CO" dirty="0"/>
              <a:t>, como si esperasen ayuda de ellos. </a:t>
            </a:r>
            <a:r>
              <a:rPr lang="es-CO" dirty="0" smtClean="0"/>
              <a:t>Algunas personas </a:t>
            </a:r>
            <a:r>
              <a:rPr lang="es-CO" dirty="0"/>
              <a:t>se ataron, juntamente con sus hijos, en los </a:t>
            </a:r>
            <a:r>
              <a:rPr lang="es-CO" dirty="0" smtClean="0"/>
              <a:t>lomos de </a:t>
            </a:r>
            <a:r>
              <a:rPr lang="es-CO" dirty="0"/>
              <a:t>poderosos animales, sabiendo que éstos eran </a:t>
            </a:r>
            <a:r>
              <a:rPr lang="es-CO" dirty="0" smtClean="0"/>
              <a:t>tenaces para </a:t>
            </a:r>
            <a:r>
              <a:rPr lang="es-CO" dirty="0"/>
              <a:t>conservar la vida, y que subirían a los picos más </a:t>
            </a:r>
            <a:r>
              <a:rPr lang="es-CO" dirty="0" smtClean="0"/>
              <a:t>altos para </a:t>
            </a:r>
            <a:r>
              <a:rPr lang="es-CO" dirty="0"/>
              <a:t>escapar de las crecientes aguas. </a:t>
            </a:r>
            <a:endParaRPr lang="es-CO" dirty="0" smtClean="0"/>
          </a:p>
          <a:p>
            <a:pPr lvl="1"/>
            <a:endParaRPr lang="es-CO" dirty="0" smtClean="0">
              <a:solidFill>
                <a:srgbClr val="FF0000"/>
              </a:solidFill>
            </a:endParaRPr>
          </a:p>
          <a:p>
            <a:pPr lvl="1"/>
            <a:r>
              <a:rPr lang="es-CO" dirty="0" smtClean="0">
                <a:solidFill>
                  <a:srgbClr val="FF0000"/>
                </a:solidFill>
              </a:rPr>
              <a:t>Otros </a:t>
            </a:r>
            <a:r>
              <a:rPr lang="es-CO" dirty="0">
                <a:solidFill>
                  <a:srgbClr val="FF0000"/>
                </a:solidFill>
              </a:rPr>
              <a:t>se ataron </a:t>
            </a:r>
            <a:r>
              <a:rPr lang="es-CO" dirty="0" smtClean="0">
                <a:solidFill>
                  <a:srgbClr val="FF0000"/>
                </a:solidFill>
              </a:rPr>
              <a:t>a altos </a:t>
            </a:r>
            <a:r>
              <a:rPr lang="es-CO" dirty="0">
                <a:solidFill>
                  <a:srgbClr val="FF0000"/>
                </a:solidFill>
              </a:rPr>
              <a:t>árboles en la cumbre de las colinas o las </a:t>
            </a:r>
            <a:r>
              <a:rPr lang="es-CO" dirty="0" smtClean="0">
                <a:solidFill>
                  <a:srgbClr val="FF0000"/>
                </a:solidFill>
              </a:rPr>
              <a:t>montañas; pero </a:t>
            </a:r>
            <a:r>
              <a:rPr lang="es-CO" dirty="0">
                <a:solidFill>
                  <a:srgbClr val="FF0000"/>
                </a:solidFill>
              </a:rPr>
              <a:t>los árboles fueron desarraigados, y juntamente con </a:t>
            </a:r>
            <a:r>
              <a:rPr lang="es-CO" dirty="0" smtClean="0">
                <a:solidFill>
                  <a:srgbClr val="FF0000"/>
                </a:solidFill>
              </a:rPr>
              <a:t>su cargamento </a:t>
            </a:r>
            <a:r>
              <a:rPr lang="es-CO" dirty="0">
                <a:solidFill>
                  <a:srgbClr val="FF0000"/>
                </a:solidFill>
              </a:rPr>
              <a:t>de seres vivientes fueron lanzados a </a:t>
            </a:r>
            <a:r>
              <a:rPr lang="es-CO" dirty="0" smtClean="0">
                <a:solidFill>
                  <a:srgbClr val="FF0000"/>
                </a:solidFill>
              </a:rPr>
              <a:t>las bullentes </a:t>
            </a:r>
            <a:r>
              <a:rPr lang="es-CO" dirty="0">
                <a:solidFill>
                  <a:srgbClr val="FF0000"/>
                </a:solidFill>
              </a:rPr>
              <a:t>olas. Sitio tras sitio que prometía seguridad </a:t>
            </a:r>
            <a:r>
              <a:rPr lang="es-CO" dirty="0" smtClean="0">
                <a:solidFill>
                  <a:srgbClr val="FF0000"/>
                </a:solidFill>
              </a:rPr>
              <a:t>era abandonado</a:t>
            </a:r>
            <a:r>
              <a:rPr lang="es-CO" dirty="0">
                <a:solidFill>
                  <a:srgbClr val="FF0000"/>
                </a:solidFill>
              </a:rPr>
              <a:t>. A medida que las aguas subían más y </a:t>
            </a:r>
            <a:r>
              <a:rPr lang="es-CO" dirty="0" smtClean="0">
                <a:solidFill>
                  <a:srgbClr val="FF0000"/>
                </a:solidFill>
              </a:rPr>
              <a:t>más, la </a:t>
            </a:r>
            <a:r>
              <a:rPr lang="es-CO" dirty="0">
                <a:solidFill>
                  <a:srgbClr val="FF0000"/>
                </a:solidFill>
              </a:rPr>
              <a:t>gente huía a las más elevadas montañas en busca </a:t>
            </a:r>
            <a:r>
              <a:rPr lang="es-CO" dirty="0" smtClean="0">
                <a:solidFill>
                  <a:srgbClr val="FF0000"/>
                </a:solidFill>
              </a:rPr>
              <a:t>de refugio</a:t>
            </a:r>
            <a:r>
              <a:rPr lang="es-CO" dirty="0">
                <a:solidFill>
                  <a:srgbClr val="FF0000"/>
                </a:solidFill>
              </a:rPr>
              <a:t>. </a:t>
            </a:r>
            <a:endParaRPr lang="es-CO" dirty="0" smtClean="0">
              <a:solidFill>
                <a:srgbClr val="FF0000"/>
              </a:solidFill>
            </a:endParaRPr>
          </a:p>
          <a:p>
            <a:endParaRPr lang="es-CO" dirty="0" smtClean="0"/>
          </a:p>
          <a:p>
            <a:r>
              <a:rPr lang="es-CO" dirty="0" smtClean="0"/>
              <a:t>En </a:t>
            </a:r>
            <a:r>
              <a:rPr lang="es-CO" dirty="0"/>
              <a:t>muchos lugares podía verse a hombres </a:t>
            </a:r>
            <a:r>
              <a:rPr lang="es-CO" dirty="0" smtClean="0"/>
              <a:t>y animales </a:t>
            </a:r>
            <a:r>
              <a:rPr lang="es-CO" dirty="0"/>
              <a:t>que luchaban por asentar pie en un mismo </a:t>
            </a:r>
            <a:r>
              <a:rPr lang="es-CO" dirty="0" smtClean="0"/>
              <a:t>sitio hasta </a:t>
            </a:r>
            <a:r>
              <a:rPr lang="es-CO" dirty="0"/>
              <a:t>que al fin unos y otros eran barridos por la furia </a:t>
            </a:r>
            <a:r>
              <a:rPr lang="es-CO" dirty="0" smtClean="0"/>
              <a:t>de los elementos. Desde </a:t>
            </a:r>
            <a:r>
              <a:rPr lang="es-CO" dirty="0"/>
              <a:t>las cimas más altas, los hombres </a:t>
            </a:r>
            <a:r>
              <a:rPr lang="es-CO" dirty="0" smtClean="0"/>
              <a:t>contemplaban un </a:t>
            </a:r>
            <a:r>
              <a:rPr lang="es-CO" dirty="0"/>
              <a:t>enorme océano sin playas. </a:t>
            </a:r>
          </a:p>
        </p:txBody>
      </p:sp>
    </p:spTree>
    <p:extLst>
      <p:ext uri="{BB962C8B-B14F-4D97-AF65-F5344CB8AC3E}">
        <p14:creationId xmlns:p14="http://schemas.microsoft.com/office/powerpoint/2010/main" val="246200610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3">
              <a:lumMod val="40000"/>
              <a:lumOff val="60000"/>
            </a:schemeClr>
          </a:solidFill>
        </p:spPr>
        <p:txBody>
          <a:bodyPr>
            <a:normAutofit fontScale="85000" lnSpcReduction="20000"/>
          </a:bodyPr>
          <a:lstStyle/>
          <a:p>
            <a:r>
              <a:rPr lang="es-CO" dirty="0" smtClean="0"/>
              <a:t>Las </a:t>
            </a:r>
            <a:r>
              <a:rPr lang="es-CO" dirty="0"/>
              <a:t>solemnes amonestaciones del siervo de Dios ya no eran objeto </a:t>
            </a:r>
            <a:r>
              <a:rPr lang="es-CO" dirty="0" smtClean="0"/>
              <a:t>de ridículo </a:t>
            </a:r>
            <a:r>
              <a:rPr lang="es-CO" dirty="0"/>
              <a:t>y mofa. ¡Cuánto habrían deseado estos </a:t>
            </a:r>
            <a:r>
              <a:rPr lang="es-CO" dirty="0" smtClean="0"/>
              <a:t>pecadores condenados </a:t>
            </a:r>
            <a:r>
              <a:rPr lang="es-CO" dirty="0"/>
              <a:t>a morir que se les volviera a deparar </a:t>
            </a:r>
            <a:r>
              <a:rPr lang="es-CO" dirty="0" smtClean="0"/>
              <a:t>la oportunidad </a:t>
            </a:r>
            <a:r>
              <a:rPr lang="es-CO" dirty="0"/>
              <a:t>que habían menospreciado! ¡</a:t>
            </a:r>
            <a:r>
              <a:rPr lang="es-CO" dirty="0" smtClean="0"/>
              <a:t>Cómo imploraban </a:t>
            </a:r>
            <a:r>
              <a:rPr lang="es-CO" dirty="0"/>
              <a:t>que se les diera una hora más de gracia, </a:t>
            </a:r>
            <a:r>
              <a:rPr lang="es-CO" dirty="0" smtClean="0"/>
              <a:t>otra manifestación </a:t>
            </a:r>
            <a:r>
              <a:rPr lang="es-CO" dirty="0"/>
              <a:t>de misericordia, otra invitación de labios </a:t>
            </a:r>
            <a:r>
              <a:rPr lang="es-CO" dirty="0" smtClean="0"/>
              <a:t>de Noé</a:t>
            </a:r>
            <a:r>
              <a:rPr lang="es-CO" dirty="0"/>
              <a:t>! </a:t>
            </a:r>
            <a:r>
              <a:rPr lang="es-CO" u="sng" dirty="0"/>
              <a:t>Pero ya no habían de oír la dulce voz de misericordia</a:t>
            </a:r>
            <a:r>
              <a:rPr lang="es-CO" dirty="0"/>
              <a:t>.</a:t>
            </a:r>
          </a:p>
          <a:p>
            <a:pPr lvl="1"/>
            <a:endParaRPr lang="es-CO" dirty="0" smtClean="0"/>
          </a:p>
          <a:p>
            <a:pPr lvl="1"/>
            <a:r>
              <a:rPr lang="es-CO" dirty="0" smtClean="0"/>
              <a:t>El </a:t>
            </a:r>
            <a:r>
              <a:rPr lang="es-CO" dirty="0"/>
              <a:t>amor, no menos que la justicia, exigía que los juicios </a:t>
            </a:r>
            <a:r>
              <a:rPr lang="es-CO" dirty="0" smtClean="0"/>
              <a:t>de Dios </a:t>
            </a:r>
            <a:r>
              <a:rPr lang="es-CO" dirty="0"/>
              <a:t>pusiesen término al pecado. Las aguas </a:t>
            </a:r>
            <a:r>
              <a:rPr lang="es-CO" dirty="0" smtClean="0"/>
              <a:t>vengadoras barrieron </a:t>
            </a:r>
            <a:r>
              <a:rPr lang="es-CO" dirty="0"/>
              <a:t>el último refugio, y los que habían despreciado </a:t>
            </a:r>
            <a:r>
              <a:rPr lang="es-CO" dirty="0" smtClean="0"/>
              <a:t>a Dios </a:t>
            </a:r>
            <a:r>
              <a:rPr lang="es-CO" dirty="0"/>
              <a:t>perecieron finalmente en las obscuras profundidades.</a:t>
            </a:r>
          </a:p>
          <a:p>
            <a:pPr lvl="1"/>
            <a:r>
              <a:rPr lang="es-CO" dirty="0"/>
              <a:t>"</a:t>
            </a:r>
            <a:r>
              <a:rPr lang="es-CO" dirty="0">
                <a:latin typeface="Agency FB" pitchFamily="34" charset="0"/>
              </a:rPr>
              <a:t>Por la palabra de Dios ... el mundo de entonces </a:t>
            </a:r>
            <a:r>
              <a:rPr lang="es-CO" dirty="0" smtClean="0">
                <a:latin typeface="Agency FB" pitchFamily="34" charset="0"/>
              </a:rPr>
              <a:t>pereció anegado </a:t>
            </a:r>
            <a:r>
              <a:rPr lang="es-CO" dirty="0">
                <a:latin typeface="Agency FB" pitchFamily="34" charset="0"/>
              </a:rPr>
              <a:t>en agua: Mas los cielos que son ahora, y la </a:t>
            </a:r>
            <a:r>
              <a:rPr lang="es-CO" dirty="0" smtClean="0">
                <a:latin typeface="Agency FB" pitchFamily="34" charset="0"/>
              </a:rPr>
              <a:t>tierra, son </a:t>
            </a:r>
            <a:r>
              <a:rPr lang="es-CO" dirty="0">
                <a:latin typeface="Agency FB" pitchFamily="34" charset="0"/>
              </a:rPr>
              <a:t>conservados por la misma palabra, guardados para </a:t>
            </a:r>
            <a:r>
              <a:rPr lang="es-CO" dirty="0" smtClean="0">
                <a:latin typeface="Agency FB" pitchFamily="34" charset="0"/>
              </a:rPr>
              <a:t>el fuego </a:t>
            </a:r>
            <a:r>
              <a:rPr lang="es-CO" dirty="0">
                <a:latin typeface="Agency FB" pitchFamily="34" charset="0"/>
              </a:rPr>
              <a:t>en el día del juicio, y de la perdición de los </a:t>
            </a:r>
            <a:r>
              <a:rPr lang="es-CO" dirty="0" smtClean="0">
                <a:latin typeface="Agency FB" pitchFamily="34" charset="0"/>
              </a:rPr>
              <a:t>hombres impíos</a:t>
            </a:r>
            <a:r>
              <a:rPr lang="es-CO" dirty="0"/>
              <a:t>." </a:t>
            </a:r>
            <a:r>
              <a:rPr lang="es-CO" dirty="0" smtClean="0"/>
              <a:t>dice </a:t>
            </a:r>
            <a:r>
              <a:rPr lang="es-CO" dirty="0" smtClean="0">
                <a:solidFill>
                  <a:srgbClr val="FF0000"/>
                </a:solidFill>
              </a:rPr>
              <a:t>(2 </a:t>
            </a:r>
            <a:r>
              <a:rPr lang="es-CO" dirty="0">
                <a:solidFill>
                  <a:srgbClr val="FF0000"/>
                </a:solidFill>
              </a:rPr>
              <a:t>Ped. 3:5-7</a:t>
            </a:r>
            <a:r>
              <a:rPr lang="es-CO" dirty="0" smtClean="0">
                <a:solidFill>
                  <a:srgbClr val="FF0000"/>
                </a:solidFill>
              </a:rPr>
              <a:t>.)</a:t>
            </a:r>
            <a:endParaRPr lang="es-CO" dirty="0"/>
          </a:p>
        </p:txBody>
      </p:sp>
    </p:spTree>
    <p:extLst>
      <p:ext uri="{BB962C8B-B14F-4D97-AF65-F5344CB8AC3E}">
        <p14:creationId xmlns:p14="http://schemas.microsoft.com/office/powerpoint/2010/main" val="334089786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accent3">
              <a:lumMod val="40000"/>
              <a:lumOff val="60000"/>
            </a:schemeClr>
          </a:solidFill>
          <a:scene3d>
            <a:camera prst="orthographicFront"/>
            <a:lightRig rig="threePt" dir="t"/>
          </a:scene3d>
          <a:sp3d>
            <a:bevelT w="165100" prst="coolSlant"/>
          </a:sp3d>
        </p:spPr>
        <p:txBody>
          <a:bodyPr>
            <a:normAutofit/>
          </a:bodyPr>
          <a:lstStyle/>
          <a:p>
            <a:r>
              <a:rPr lang="es-CO" sz="2800" dirty="0" smtClean="0"/>
              <a:t>Otra tempestad se aproxima ahora.  La tierra será otra vez barrida por la asoladora ira de Dios, y el pecado y los pecadores serán destruidos.</a:t>
            </a:r>
          </a:p>
          <a:p>
            <a:pPr lvl="1"/>
            <a:endParaRPr lang="es-CO" dirty="0" smtClean="0"/>
          </a:p>
          <a:p>
            <a:pPr marL="57150" indent="0">
              <a:buNone/>
            </a:pPr>
            <a:r>
              <a:rPr lang="es-CO" dirty="0" smtClean="0"/>
              <a:t>¿</a:t>
            </a:r>
            <a:r>
              <a:rPr lang="es-CO" b="1" dirty="0" smtClean="0"/>
              <a:t>Nosotros que registro tenemos de que este extraordinario evento del que se habla aquí culminará</a:t>
            </a:r>
            <a:r>
              <a:rPr lang="es-CO" dirty="0" smtClean="0"/>
              <a:t>?</a:t>
            </a:r>
          </a:p>
          <a:p>
            <a:pPr lvl="1"/>
            <a:r>
              <a:rPr lang="es-CO" dirty="0" smtClean="0"/>
              <a:t>De la misma forma que a Noé se le transmitió el secreto de Dios para este suceso, a través de un ángel, a nosotros </a:t>
            </a:r>
            <a:r>
              <a:rPr lang="es-CO" dirty="0"/>
              <a:t>también. </a:t>
            </a:r>
            <a:endParaRPr lang="es-CO" dirty="0" smtClean="0"/>
          </a:p>
          <a:p>
            <a:pPr lvl="1"/>
            <a:r>
              <a:rPr lang="es-CO" dirty="0" smtClean="0"/>
              <a:t>EGW, profeta de Dios para este tiempo, recibió una visión de dos horas, el 14 de marzo de 1858 en </a:t>
            </a:r>
            <a:r>
              <a:rPr lang="es-CO" dirty="0"/>
              <a:t>Lovett’s Grove, Ohio, Estados Unidos</a:t>
            </a:r>
            <a:r>
              <a:rPr lang="es-CO" dirty="0" smtClean="0"/>
              <a:t>)</a:t>
            </a:r>
          </a:p>
        </p:txBody>
      </p:sp>
    </p:spTree>
    <p:extLst>
      <p:ext uri="{BB962C8B-B14F-4D97-AF65-F5344CB8AC3E}">
        <p14:creationId xmlns:p14="http://schemas.microsoft.com/office/powerpoint/2010/main" val="389715273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95320" cy="6408712"/>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pPr lvl="1"/>
            <a:r>
              <a:rPr lang="es-CO" dirty="0"/>
              <a:t>Ella escribió </a:t>
            </a:r>
            <a:r>
              <a:rPr lang="es-CO" dirty="0" smtClean="0"/>
              <a:t>esta visión en el </a:t>
            </a:r>
            <a:r>
              <a:rPr lang="es-CO" dirty="0" smtClean="0">
                <a:solidFill>
                  <a:srgbClr val="FF0000"/>
                </a:solidFill>
              </a:rPr>
              <a:t>CS </a:t>
            </a:r>
            <a:r>
              <a:rPr lang="es-CO" dirty="0">
                <a:solidFill>
                  <a:srgbClr val="FF0000"/>
                </a:solidFill>
              </a:rPr>
              <a:t>p 572 p 1: </a:t>
            </a:r>
            <a:r>
              <a:rPr lang="es-CO" dirty="0"/>
              <a:t>«La gran controversia entre Cristo y Satanás, sostenida desde hace cerca de SEIS MIL AÑOS, </a:t>
            </a:r>
            <a:r>
              <a:rPr lang="es-CO" u="sng" dirty="0"/>
              <a:t>está por terminar</a:t>
            </a:r>
            <a:r>
              <a:rPr lang="es-CO" dirty="0"/>
              <a:t>». </a:t>
            </a:r>
            <a:r>
              <a:rPr lang="es-CO" dirty="0" smtClean="0"/>
              <a:t>Y</a:t>
            </a:r>
            <a:endParaRPr lang="es-CO" dirty="0"/>
          </a:p>
          <a:p>
            <a:endParaRPr lang="es-CO" dirty="0" smtClean="0"/>
          </a:p>
          <a:p>
            <a:pPr marL="0" indent="0">
              <a:buNone/>
            </a:pPr>
            <a:r>
              <a:rPr lang="es-CO" dirty="0" smtClean="0">
                <a:solidFill>
                  <a:srgbClr val="FF0000"/>
                </a:solidFill>
              </a:rPr>
              <a:t>Conflicto </a:t>
            </a:r>
            <a:r>
              <a:rPr lang="es-CO" dirty="0">
                <a:solidFill>
                  <a:srgbClr val="FF0000"/>
                </a:solidFill>
              </a:rPr>
              <a:t>de los Siglos p375 p3</a:t>
            </a:r>
            <a:r>
              <a:rPr lang="es-CO" dirty="0" smtClean="0">
                <a:solidFill>
                  <a:srgbClr val="FF0000"/>
                </a:solidFill>
              </a:rPr>
              <a:t>: CS Nuevo p 328.</a:t>
            </a:r>
            <a:endParaRPr lang="es-CO" dirty="0">
              <a:solidFill>
                <a:srgbClr val="FF0000"/>
              </a:solidFill>
            </a:endParaRPr>
          </a:p>
          <a:p>
            <a:pPr lvl="1"/>
            <a:r>
              <a:rPr lang="es-CO" dirty="0"/>
              <a:t>«A la mitad de la semana hará cesar el sacrificio y la ofrenda». En el año 31 de J. D., tres años y medio después de su bautismo, nuestro Señor fue crucificado. Con el gran sacrificio ofrecido en el Calvario, terminó aquel sistema de ofrendas que durante CUATRO MIL AÑOS HABÍA PREFIGURADO AL CORDERO DE DIOS. El tipo se encontró con el </a:t>
            </a:r>
            <a:r>
              <a:rPr lang="es-CO" dirty="0" smtClean="0"/>
              <a:t>anti tipo, </a:t>
            </a:r>
            <a:r>
              <a:rPr lang="es-CO" dirty="0"/>
              <a:t>y todos los sacrificios y oblaciones del sistema ceremonial debían cesar</a:t>
            </a:r>
            <a:r>
              <a:rPr lang="es-CO" dirty="0" smtClean="0"/>
              <a:t>.</a:t>
            </a:r>
          </a:p>
          <a:p>
            <a:endParaRPr lang="es-CO" dirty="0" smtClean="0"/>
          </a:p>
          <a:p>
            <a:r>
              <a:rPr lang="es-CO" dirty="0" smtClean="0"/>
              <a:t>Nota: A la fecha del 31 año en que fue muerto Nuestro Señor</a:t>
            </a:r>
            <a:r>
              <a:rPr lang="es-CO" dirty="0" smtClean="0"/>
              <a:t>, según lo dice EGW, </a:t>
            </a:r>
            <a:r>
              <a:rPr lang="es-CO" dirty="0" smtClean="0"/>
              <a:t>habían transcurrido 4000 mil años de pecado, ¿si se le agregan los 2000 restantes, el resultado es 2031.  Por eso es que EGW dice en 1858: ESTÁN POR TERMINAR. Faltaban 173 años. ¿Cuánto falta hoy?</a:t>
            </a:r>
          </a:p>
          <a:p>
            <a:r>
              <a:rPr lang="es-CO" dirty="0" smtClean="0"/>
              <a:t> ¡Pero OJO! No de la segunda venida de Cristo, sino de la culminación de los 6000 años de pecado. </a:t>
            </a:r>
            <a:endParaRPr lang="es-CO" dirty="0"/>
          </a:p>
          <a:p>
            <a:endParaRPr lang="es-CO" dirty="0"/>
          </a:p>
        </p:txBody>
      </p:sp>
    </p:spTree>
    <p:extLst>
      <p:ext uri="{BB962C8B-B14F-4D97-AF65-F5344CB8AC3E}">
        <p14:creationId xmlns:p14="http://schemas.microsoft.com/office/powerpoint/2010/main" val="92538418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wipe(down)">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dirty="0" smtClean="0"/>
              <a:t>¿Qué sucederá cuando se cumplan los 6000 años de pecado?</a:t>
            </a:r>
            <a:endParaRPr lang="es-CO" dirty="0"/>
          </a:p>
        </p:txBody>
      </p:sp>
      <p:sp>
        <p:nvSpPr>
          <p:cNvPr id="3" name="2 Marcador de contenido"/>
          <p:cNvSpPr>
            <a:spLocks noGrp="1"/>
          </p:cNvSpPr>
          <p:nvPr>
            <p:ph idx="1"/>
          </p:nvPr>
        </p:nvSpPr>
        <p:spPr>
          <a:xfrm>
            <a:off x="457200" y="1600200"/>
            <a:ext cx="8229600" cy="4853136"/>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smtClean="0"/>
              <a:t>«El gran plan de la redención dará por resultado el completo restablecimiento del favor de Dios para el mundo. No solo el hombre, sino también la tierra, será redimida, para que sea la morada eterna de los obedientes.</a:t>
            </a:r>
          </a:p>
          <a:p>
            <a:pPr marL="0" indent="0" algn="ctr">
              <a:buNone/>
            </a:pPr>
            <a:r>
              <a:rPr lang="es-CO" dirty="0" smtClean="0"/>
              <a:t>Durante SEIS MIL AÑOS, SATANÁS LUCHÓ POR MANTENER LA POSESÍON DE LA TIERRA. Pero se cumplirá el propósito original de Dios al crearla. Tomarán el reino los santos del altísimo, y poseerán el reino hasta el siglo, y hasta el siglo de los». </a:t>
            </a:r>
            <a:r>
              <a:rPr lang="es-CO" dirty="0" smtClean="0">
                <a:solidFill>
                  <a:srgbClr val="FF0000"/>
                </a:solidFill>
              </a:rPr>
              <a:t>Daniel 7:18. </a:t>
            </a:r>
          </a:p>
          <a:p>
            <a:pPr marL="0" indent="0" algn="ctr">
              <a:buNone/>
            </a:pPr>
            <a:r>
              <a:rPr lang="es-CO" dirty="0" smtClean="0">
                <a:solidFill>
                  <a:srgbClr val="FF0000"/>
                </a:solidFill>
              </a:rPr>
              <a:t>Patriarcas y Profetas P 355, p 3.</a:t>
            </a:r>
          </a:p>
          <a:p>
            <a:pPr marL="0" indent="0" algn="ctr">
              <a:buNone/>
            </a:pPr>
            <a:endParaRPr lang="es-CO" dirty="0" smtClean="0"/>
          </a:p>
          <a:p>
            <a:pPr marL="0" indent="0" algn="ctr">
              <a:buNone/>
            </a:pPr>
            <a:r>
              <a:rPr lang="es-CO" dirty="0" smtClean="0"/>
              <a:t>Nota: Note que para los 6000 años de pecado, nos hemos ceñido a lo escrito por EGW, profeta del Señor.</a:t>
            </a:r>
            <a:endParaRPr lang="es-CO" dirty="0"/>
          </a:p>
        </p:txBody>
      </p:sp>
    </p:spTree>
    <p:extLst>
      <p:ext uri="{BB962C8B-B14F-4D97-AF65-F5344CB8AC3E}">
        <p14:creationId xmlns:p14="http://schemas.microsoft.com/office/powerpoint/2010/main" val="213434272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Autofit/>
          </a:bodyPr>
          <a:lstStyle/>
          <a:p>
            <a:r>
              <a:rPr lang="es-CO" b="1" dirty="0" smtClean="0"/>
              <a:t>¿Por qué sabemos que están por terminar?</a:t>
            </a:r>
            <a:endParaRPr lang="es-CO" b="1" dirty="0"/>
          </a:p>
        </p:txBody>
      </p:sp>
      <p:sp>
        <p:nvSpPr>
          <p:cNvPr id="3" name="2 Marcador de contenido"/>
          <p:cNvSpPr>
            <a:spLocks noGrp="1"/>
          </p:cNvSpPr>
          <p:nvPr>
            <p:ph idx="1"/>
          </p:nvPr>
        </p:nvSpPr>
        <p:spPr>
          <a:xfrm>
            <a:off x="179512" y="1600200"/>
            <a:ext cx="8712968" cy="4997152"/>
          </a:xfrm>
          <a:solidFill>
            <a:schemeClr val="bg1">
              <a:lumMod val="85000"/>
            </a:schemeClr>
          </a:solidFill>
          <a:scene3d>
            <a:camera prst="orthographicFront"/>
            <a:lightRig rig="threePt" dir="t"/>
          </a:scene3d>
          <a:sp3d>
            <a:bevelT prst="slope"/>
          </a:sp3d>
        </p:spPr>
        <p:txBody>
          <a:bodyPr>
            <a:normAutofit fontScale="85000" lnSpcReduction="20000"/>
          </a:bodyPr>
          <a:lstStyle/>
          <a:p>
            <a:r>
              <a:rPr lang="es-CO" dirty="0"/>
              <a:t>Sabemos que está por terminar por que los </a:t>
            </a:r>
            <a:r>
              <a:rPr lang="es-CO" dirty="0" smtClean="0"/>
              <a:t>mismos pecados </a:t>
            </a:r>
            <a:r>
              <a:rPr lang="es-CO" dirty="0"/>
              <a:t>que acarrearon la venganza sobre el mundo antediluviano. existen hoy. El temor de Dios ha desaparecido de los corazones de los hombres, y su ley se trata con indiferencia y desdén. La intensa mundanalidad de aquella generación es igualada por la de la presente.</a:t>
            </a:r>
          </a:p>
          <a:p>
            <a:endParaRPr lang="es-CO" dirty="0"/>
          </a:p>
          <a:p>
            <a:pPr lvl="1"/>
            <a:r>
              <a:rPr lang="es-CO" dirty="0"/>
              <a:t>Cristo dijo: "</a:t>
            </a:r>
            <a:r>
              <a:rPr lang="es-CO" b="1" dirty="0">
                <a:latin typeface="Agency FB" pitchFamily="34" charset="0"/>
              </a:rPr>
              <a:t>Porque como en los días antes del diluvio estaban comiendo y bebiendo, casándose y dando en casamiento, hasta el día que Noé entró en el arca, y no conocieron (o </a:t>
            </a:r>
            <a:r>
              <a:rPr lang="es-CO" b="1" dirty="0" smtClean="0">
                <a:latin typeface="Agency FB" pitchFamily="34" charset="0"/>
              </a:rPr>
              <a:t>no creyeron</a:t>
            </a:r>
            <a:r>
              <a:rPr lang="es-CO" b="1" dirty="0">
                <a:latin typeface="Agency FB" pitchFamily="34" charset="0"/>
              </a:rPr>
              <a:t>) hasta que vino el diluvio y llevó a todos, así será también la venida del Hijo del hombre." </a:t>
            </a:r>
            <a:r>
              <a:rPr lang="es-CO" dirty="0">
                <a:solidFill>
                  <a:srgbClr val="FF0000"/>
                </a:solidFill>
              </a:rPr>
              <a:t>(Mat. 24:38, 39</a:t>
            </a:r>
            <a:r>
              <a:rPr lang="es-CO" dirty="0" smtClean="0">
                <a:solidFill>
                  <a:srgbClr val="FF0000"/>
                </a:solidFill>
              </a:rPr>
              <a:t>.) </a:t>
            </a:r>
          </a:p>
          <a:p>
            <a:pPr lvl="1"/>
            <a:r>
              <a:rPr lang="es-CO" dirty="0" smtClean="0"/>
              <a:t>«Casándose», indica el homosexualismo y el lesbianismo, que impera hoy, semejante al de esa época, y Sodoma Y Gomorra, ciudades que fueron destruidas con juego y azufre del cielo. </a:t>
            </a:r>
            <a:endParaRPr lang="es-CO" dirty="0"/>
          </a:p>
          <a:p>
            <a:endParaRPr lang="es-CO" dirty="0"/>
          </a:p>
          <a:p>
            <a:endParaRPr lang="es-CO" dirty="0"/>
          </a:p>
        </p:txBody>
      </p:sp>
    </p:spTree>
    <p:extLst>
      <p:ext uri="{BB962C8B-B14F-4D97-AF65-F5344CB8AC3E}">
        <p14:creationId xmlns:p14="http://schemas.microsoft.com/office/powerpoint/2010/main" val="37665764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r>
              <a:rPr lang="es-CO" dirty="0" smtClean="0"/>
              <a:t>Es así como de los 100 millones de personas que Vivian en ese tiempo, solo creyeron en el mensaje de Dios ocho personas, ahogándose </a:t>
            </a:r>
            <a:r>
              <a:rPr lang="es-CO" dirty="0" smtClean="0">
                <a:solidFill>
                  <a:srgbClr val="FF0000"/>
                </a:solidFill>
              </a:rPr>
              <a:t>99’999.992</a:t>
            </a:r>
            <a:r>
              <a:rPr lang="es-CO" dirty="0" smtClean="0"/>
              <a:t> personas. </a:t>
            </a:r>
          </a:p>
          <a:p>
            <a:pPr lvl="1"/>
            <a:r>
              <a:rPr lang="es-CO" dirty="0" smtClean="0"/>
              <a:t>Todas estas personas esperaron que se cumpliera la profecía de 120 años, para ver si era cierto lo  anunciado por Noé, pero aún así, el tiempo de gracia se había terminado ocho días antes, cuando Dios serró la puerta de del arca. </a:t>
            </a:r>
          </a:p>
          <a:p>
            <a:r>
              <a:rPr lang="es-CO" dirty="0" smtClean="0"/>
              <a:t>¡Esto sucedió con los antediluvianos! ¿</a:t>
            </a:r>
            <a:r>
              <a:rPr lang="es-CO" b="1" dirty="0" smtClean="0"/>
              <a:t>Qué sucederá con la profecía de los 6000 años de pecado, en la cual estamos involucrados nosotros</a:t>
            </a:r>
            <a:r>
              <a:rPr lang="es-CO" dirty="0" smtClean="0"/>
              <a:t>?</a:t>
            </a:r>
          </a:p>
          <a:p>
            <a:r>
              <a:rPr lang="es-CO" dirty="0" smtClean="0"/>
              <a:t>Actualmente existe el mismo escepticismo, que existía antes del diluvio. </a:t>
            </a:r>
            <a:r>
              <a:rPr lang="es-CO" dirty="0"/>
              <a:t>Jesús dijo: </a:t>
            </a:r>
            <a:r>
              <a:rPr lang="es-CO" dirty="0" smtClean="0"/>
              <a:t>«Empero </a:t>
            </a:r>
            <a:r>
              <a:rPr lang="es-CO" dirty="0"/>
              <a:t>cuando el Hijo del hombre viniere, ¿hallará fe en la </a:t>
            </a:r>
            <a:r>
              <a:rPr lang="es-CO" dirty="0" smtClean="0"/>
              <a:t>tierra? </a:t>
            </a:r>
            <a:r>
              <a:rPr lang="es-CO" dirty="0" smtClean="0">
                <a:solidFill>
                  <a:srgbClr val="FF0000"/>
                </a:solidFill>
              </a:rPr>
              <a:t>(Luc.18:8).</a:t>
            </a:r>
          </a:p>
        </p:txBody>
      </p:sp>
    </p:spTree>
    <p:extLst>
      <p:ext uri="{BB962C8B-B14F-4D97-AF65-F5344CB8AC3E}">
        <p14:creationId xmlns:p14="http://schemas.microsoft.com/office/powerpoint/2010/main" val="25417717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prst="slope"/>
          </a:sp3d>
        </p:spPr>
        <p:txBody>
          <a:bodyPr>
            <a:normAutofit/>
          </a:bodyPr>
          <a:lstStyle/>
          <a:p>
            <a:r>
              <a:rPr lang="es-CO" sz="6000" b="1" i="1" dirty="0" smtClean="0"/>
              <a:t>Conclusión.</a:t>
            </a:r>
            <a:endParaRPr lang="es-CO" sz="6000" b="1" i="1" dirty="0"/>
          </a:p>
        </p:txBody>
      </p:sp>
      <p:sp>
        <p:nvSpPr>
          <p:cNvPr id="3" name="2 Marcador de contenido"/>
          <p:cNvSpPr>
            <a:spLocks noGrp="1"/>
          </p:cNvSpPr>
          <p:nvPr>
            <p:ph idx="1"/>
          </p:nvPr>
        </p:nvSpPr>
        <p:spPr>
          <a:xfrm>
            <a:off x="457200" y="1600200"/>
            <a:ext cx="8229600" cy="4853136"/>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smtClean="0"/>
              <a:t>Recuerda el </a:t>
            </a:r>
            <a:r>
              <a:rPr lang="es-CO" dirty="0"/>
              <a:t>ejemplo de los </a:t>
            </a:r>
            <a:r>
              <a:rPr lang="es-CO" dirty="0" smtClean="0"/>
              <a:t>antediluvianos</a:t>
            </a:r>
            <a:r>
              <a:rPr lang="es-CO" dirty="0"/>
              <a:t>, </a:t>
            </a:r>
            <a:r>
              <a:rPr lang="es-CO" dirty="0" smtClean="0"/>
              <a:t>esperaron </a:t>
            </a:r>
            <a:r>
              <a:rPr lang="es-CO" dirty="0"/>
              <a:t>el cumplimiento del diluvio para ver si era cierto, y se perdieron. </a:t>
            </a:r>
            <a:endParaRPr lang="es-CO" dirty="0" smtClean="0"/>
          </a:p>
          <a:p>
            <a:endParaRPr lang="es-CO" dirty="0" smtClean="0"/>
          </a:p>
          <a:p>
            <a:pPr marL="0" indent="0" algn="ctr">
              <a:buNone/>
            </a:pPr>
            <a:r>
              <a:rPr lang="es-CO" dirty="0" smtClean="0"/>
              <a:t>En </a:t>
            </a:r>
            <a:r>
              <a:rPr lang="es-CO" dirty="0"/>
              <a:t>el caso de nosotros </a:t>
            </a:r>
            <a:r>
              <a:rPr lang="es-CO" dirty="0" smtClean="0"/>
              <a:t>hoy para saber si es verdad lo que dice Dios a través de su profeta EGW, </a:t>
            </a:r>
            <a:br>
              <a:rPr lang="es-CO" dirty="0" smtClean="0"/>
            </a:br>
            <a:r>
              <a:rPr lang="es-CO" dirty="0" smtClean="0"/>
              <a:t>DEBES ESPERAR EL CUMPLIMIENTO DE TODO: </a:t>
            </a:r>
            <a:br>
              <a:rPr lang="es-CO" dirty="0" smtClean="0"/>
            </a:br>
            <a:r>
              <a:rPr lang="es-CO" dirty="0" smtClean="0"/>
              <a:t>MENOS ESTO, EL CUMPLIMIENTO DE LOS 6000 AÑOS DE PECADO, POR QUE TE PERDERÁS.</a:t>
            </a:r>
          </a:p>
          <a:p>
            <a:pPr marL="0" indent="0" algn="ctr">
              <a:buNone/>
            </a:pPr>
            <a:endParaRPr lang="es-CO" dirty="0" smtClean="0"/>
          </a:p>
          <a:p>
            <a:pPr marL="0" indent="0" algn="ctr">
              <a:buNone/>
            </a:pPr>
            <a:r>
              <a:rPr lang="es-CO" dirty="0" smtClean="0"/>
              <a:t>Debes entregar tu corazón a Cristo ahora, y comenzar a prepararte hoy mismo, no juegues con el pecado.</a:t>
            </a:r>
          </a:p>
          <a:p>
            <a:pPr marL="0" indent="0" algn="ctr">
              <a:buNone/>
            </a:pPr>
            <a:r>
              <a:rPr lang="es-CO" dirty="0" smtClean="0"/>
              <a:t>Ella dijo en 1858: «La </a:t>
            </a:r>
            <a:r>
              <a:rPr lang="es-CO" dirty="0"/>
              <a:t>gran controversia entre Cristo y Satanás, sostenida desde hace cerca de SEIS MIL AÑOS, está por </a:t>
            </a:r>
            <a:r>
              <a:rPr lang="es-CO" dirty="0" smtClean="0"/>
              <a:t>terminar».</a:t>
            </a:r>
            <a:endParaRPr lang="es-CO" dirty="0"/>
          </a:p>
        </p:txBody>
      </p:sp>
    </p:spTree>
    <p:extLst>
      <p:ext uri="{BB962C8B-B14F-4D97-AF65-F5344CB8AC3E}">
        <p14:creationId xmlns:p14="http://schemas.microsoft.com/office/powerpoint/2010/main" val="274839207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solidFill>
            <a:schemeClr val="accent3">
              <a:lumMod val="20000"/>
              <a:lumOff val="80000"/>
            </a:schemeClr>
          </a:solidFill>
          <a:scene3d>
            <a:camera prst="orthographicFront"/>
            <a:lightRig rig="threePt" dir="t"/>
          </a:scene3d>
          <a:sp3d>
            <a:bevelT w="165100" prst="coolSlant"/>
          </a:sp3d>
        </p:spPr>
        <p:txBody>
          <a:bodyPr>
            <a:normAutofit lnSpcReduction="10000"/>
          </a:bodyPr>
          <a:lstStyle/>
          <a:p>
            <a:pPr marL="0" indent="0" algn="ctr">
              <a:buNone/>
            </a:pPr>
            <a:r>
              <a:rPr lang="es-CO" dirty="0" smtClean="0"/>
              <a:t> </a:t>
            </a:r>
            <a:r>
              <a:rPr lang="es-CO" sz="4000" dirty="0" smtClean="0"/>
              <a:t>Si tu no te decides a entregarte a Cristo, a pesar de todo lo que Él ha hecho por ti, recuerda sus Palabras:</a:t>
            </a:r>
          </a:p>
          <a:p>
            <a:pPr marL="0" indent="0" algn="ctr">
              <a:buNone/>
            </a:pPr>
            <a:endParaRPr lang="es-CO" sz="4000" dirty="0" smtClean="0"/>
          </a:p>
          <a:p>
            <a:pPr marL="0" indent="0" algn="ctr">
              <a:buNone/>
            </a:pPr>
            <a:r>
              <a:rPr lang="es-CO" sz="4000" dirty="0" smtClean="0"/>
              <a:t>«</a:t>
            </a:r>
            <a:r>
              <a:rPr lang="es-CO" sz="4000" b="1" dirty="0" smtClean="0">
                <a:latin typeface="Agency FB" pitchFamily="34" charset="0"/>
              </a:rPr>
              <a:t>Allí </a:t>
            </a:r>
            <a:r>
              <a:rPr lang="es-CO" sz="4000" b="1" dirty="0">
                <a:latin typeface="Agency FB" pitchFamily="34" charset="0"/>
              </a:rPr>
              <a:t>será el lloro y el crujir de dientes, cuando veáis a Abraham, y a Isaac, y a </a:t>
            </a:r>
          </a:p>
          <a:p>
            <a:pPr marL="0" indent="0" algn="ctr">
              <a:buNone/>
            </a:pPr>
            <a:r>
              <a:rPr lang="es-CO" sz="4000" b="1" dirty="0">
                <a:latin typeface="Agency FB" pitchFamily="34" charset="0"/>
              </a:rPr>
              <a:t>Jacob, y a todos los profetas en el reino de Dios, y vosotros </a:t>
            </a:r>
            <a:r>
              <a:rPr lang="es-CO" sz="4000" b="1" dirty="0" smtClean="0">
                <a:latin typeface="Agency FB" pitchFamily="34" charset="0"/>
              </a:rPr>
              <a:t>excluidos</a:t>
            </a:r>
            <a:r>
              <a:rPr lang="es-CO" sz="4000" dirty="0" smtClean="0"/>
              <a:t>».</a:t>
            </a:r>
          </a:p>
          <a:p>
            <a:pPr marL="0" indent="0" algn="ctr">
              <a:buNone/>
            </a:pPr>
            <a:r>
              <a:rPr lang="es-CO" sz="4000" dirty="0" smtClean="0"/>
              <a:t> </a:t>
            </a:r>
            <a:r>
              <a:rPr lang="es-CO" sz="4000" dirty="0" smtClean="0">
                <a:solidFill>
                  <a:srgbClr val="FF0000"/>
                </a:solidFill>
              </a:rPr>
              <a:t>(Luc.13:28)</a:t>
            </a:r>
            <a:endParaRPr lang="es-CO" sz="4000" dirty="0">
              <a:solidFill>
                <a:srgbClr val="FF0000"/>
              </a:solidFill>
            </a:endParaRPr>
          </a:p>
        </p:txBody>
      </p:sp>
    </p:spTree>
    <p:extLst>
      <p:ext uri="{BB962C8B-B14F-4D97-AF65-F5344CB8AC3E}">
        <p14:creationId xmlns:p14="http://schemas.microsoft.com/office/powerpoint/2010/main" val="325595418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1439</TotalTime>
  <Words>4869</Words>
  <Application>Microsoft Office PowerPoint</Application>
  <PresentationFormat>Presentación en pantalla (4:3)</PresentationFormat>
  <Paragraphs>167</Paragraphs>
  <Slides>38</Slides>
  <Notes>0</Notes>
  <HiddenSlides>0</HiddenSlides>
  <MMClips>0</MMClips>
  <ScaleCrop>false</ScaleCrop>
  <HeadingPairs>
    <vt:vector size="4" baseType="variant">
      <vt:variant>
        <vt:lpstr>Tema</vt:lpstr>
      </vt:variant>
      <vt:variant>
        <vt:i4>1</vt:i4>
      </vt:variant>
      <vt:variant>
        <vt:lpstr>Títulos de diapositiva</vt:lpstr>
      </vt:variant>
      <vt:variant>
        <vt:i4>38</vt:i4>
      </vt:variant>
    </vt:vector>
  </HeadingPairs>
  <TitlesOfParts>
    <vt:vector size="39" baseType="lpstr">
      <vt:lpstr>Tema de Office</vt:lpstr>
      <vt:lpstr>PARA SABER SI ES VERDAD,  ESPERA EL CUMPLIMIENTO DE TODO:  MENOS ESTO</vt:lpstr>
      <vt:lpstr>PARA SABER SI ES VERDAD, ESPERA EL CUMPLIMIENTO DE TODO:  MENOS ESTO</vt:lpstr>
      <vt:lpstr>Presentación de PowerPoint</vt:lpstr>
      <vt:lpstr>Es así como tenemos profetas verdaderos y profetas falsos.</vt:lpstr>
      <vt:lpstr>PARA SABER SI ES VERDAD, ESPERA EL CUMPLIMIENTO DE TODO:  MENOS ESTO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Durante 120 años Dios soñaba con la salación de los antediluvianos, pero todo fue en vano.</vt:lpstr>
      <vt:lpstr>A Noé no se le dio una fecha para la culminación de los 120 años de gracia. ¿Qué señalaba la culminación de dicho periodo de tiempo?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Escenas aterradoras del diluvio, pero Noé y su familia estaban seguros dentro del arca protegidos por la mano de Dios. </vt:lpstr>
      <vt:lpstr>Presentación de PowerPoint</vt:lpstr>
      <vt:lpstr>Presentación de PowerPoint</vt:lpstr>
      <vt:lpstr>Presentación de PowerPoint</vt:lpstr>
      <vt:lpstr>Presentación de PowerPoint</vt:lpstr>
      <vt:lpstr>Presentación de PowerPoint</vt:lpstr>
      <vt:lpstr>Presentación de PowerPoint</vt:lpstr>
      <vt:lpstr>¿Qué sucederá cuando se cumplan los 6000 años de pecado?</vt:lpstr>
      <vt:lpstr>¿Por qué sabemos que están por terminar?</vt:lpstr>
      <vt:lpstr>Presentación de PowerPoint</vt:lpstr>
      <vt:lpstr>Conclusión.</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PARA SABER SI ES VERDAD,  ESPERA EL CUMPLIMIENTO DE TODO:  MENOS ESTO</dc:title>
  <dc:creator>HUMBERTO</dc:creator>
  <cp:lastModifiedBy>HUMBERTO</cp:lastModifiedBy>
  <cp:revision>130</cp:revision>
  <dcterms:created xsi:type="dcterms:W3CDTF">2016-03-03T20:39:11Z</dcterms:created>
  <dcterms:modified xsi:type="dcterms:W3CDTF">2016-03-07T22:34:07Z</dcterms:modified>
</cp:coreProperties>
</file>